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441" autoAdjust="0"/>
  </p:normalViewPr>
  <p:slideViewPr>
    <p:cSldViewPr snapToGrid="0">
      <p:cViewPr varScale="1">
        <p:scale>
          <a:sx n="119" d="100"/>
          <a:sy n="119" d="100"/>
        </p:scale>
        <p:origin x="9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E529D8D-D62D-4998-80D5-9212638959EE}"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31475055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529D8D-D62D-4998-80D5-9212638959EE}"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167992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529D8D-D62D-4998-80D5-9212638959EE}"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165736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529D8D-D62D-4998-80D5-9212638959EE}"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142408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0E529D8D-D62D-4998-80D5-9212638959EE}"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32766206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E529D8D-D62D-4998-80D5-9212638959EE}" type="datetimeFigureOut">
              <a:rPr lang="en-US" smtClean="0"/>
              <a:t>3/25/2022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228414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0E529D8D-D62D-4998-80D5-9212638959EE}"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63325-E021-47CA-BA69-827885F2F51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529D8D-D62D-4998-80D5-9212638959EE}"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353925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29D8D-D62D-4998-80D5-9212638959EE}"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230203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0E529D8D-D62D-4998-80D5-9212638959EE}" type="datetimeFigureOut">
              <a:rPr lang="en-US" smtClean="0"/>
              <a:t>3/25/2022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105437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E529D8D-D62D-4998-80D5-9212638959EE}" type="datetimeFigureOut">
              <a:rPr lang="en-US" smtClean="0"/>
              <a:t>3/25/2022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D763325-E021-47CA-BA69-827885F2F513}" type="slidenum">
              <a:rPr lang="en-US" smtClean="0"/>
              <a:t>‹#›</a:t>
            </a:fld>
            <a:endParaRPr lang="en-US"/>
          </a:p>
        </p:txBody>
      </p:sp>
    </p:spTree>
    <p:extLst>
      <p:ext uri="{BB962C8B-B14F-4D97-AF65-F5344CB8AC3E}">
        <p14:creationId xmlns:p14="http://schemas.microsoft.com/office/powerpoint/2010/main" val="318728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E529D8D-D62D-4998-80D5-9212638959EE}" type="datetimeFigureOut">
              <a:rPr lang="en-US" smtClean="0"/>
              <a:t>3/25/2022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D763325-E021-47CA-BA69-827885F2F513}" type="slidenum">
              <a:rPr lang="en-US" smtClean="0"/>
              <a:t>‹#›</a:t>
            </a:fld>
            <a:endParaRPr lang="en-US"/>
          </a:p>
        </p:txBody>
      </p:sp>
    </p:spTree>
    <p:extLst>
      <p:ext uri="{BB962C8B-B14F-4D97-AF65-F5344CB8AC3E}">
        <p14:creationId xmlns:p14="http://schemas.microsoft.com/office/powerpoint/2010/main" val="3685274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afhrforhomeowner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mohousingresouces.com/mortgage-servicers" TargetMode="External"/><Relationship Id="rId2" Type="http://schemas.openxmlformats.org/officeDocument/2006/relationships/hyperlink" Target="mailto:SAFHR.Servicer@mhdc.co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safhrforhomeowners.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confinder.com/icons/3059309/conection_data_internet_receiving_sending_icon"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427564"/>
            <a:ext cx="10782300" cy="3352800"/>
          </a:xfrm>
        </p:spPr>
        <p:txBody>
          <a:bodyPr/>
          <a:lstStyle/>
          <a:p>
            <a:pPr algn="ctr"/>
            <a:r>
              <a:rPr lang="en-US" b="1" dirty="0" smtClean="0"/>
              <a:t>COMMON DATA FILE MANUAL</a:t>
            </a:r>
            <a:endParaRPr lang="en-US" b="1" dirty="0"/>
          </a:p>
        </p:txBody>
      </p:sp>
      <p:sp>
        <p:nvSpPr>
          <p:cNvPr id="3" name="Subtitle 2"/>
          <p:cNvSpPr>
            <a:spLocks noGrp="1"/>
          </p:cNvSpPr>
          <p:nvPr>
            <p:ph type="subTitle" idx="1"/>
          </p:nvPr>
        </p:nvSpPr>
        <p:spPr>
          <a:xfrm>
            <a:off x="1422654" y="2431180"/>
            <a:ext cx="9144000" cy="480105"/>
          </a:xfrm>
        </p:spPr>
        <p:txBody>
          <a:bodyPr>
            <a:normAutofit/>
          </a:bodyPr>
          <a:lstStyle/>
          <a:p>
            <a:pPr algn="ctr"/>
            <a:r>
              <a:rPr lang="en-US" dirty="0" smtClean="0">
                <a:solidFill>
                  <a:schemeClr val="bg2">
                    <a:lumMod val="75000"/>
                  </a:schemeClr>
                </a:solidFill>
              </a:rPr>
              <a:t>Lender/Servicer Edition</a:t>
            </a:r>
            <a:endParaRPr lang="en-US" dirty="0">
              <a:solidFill>
                <a:schemeClr val="bg2">
                  <a:lumMod val="75000"/>
                </a:schemeClr>
              </a:solidFill>
            </a:endParaRPr>
          </a:p>
        </p:txBody>
      </p:sp>
      <p:sp>
        <p:nvSpPr>
          <p:cNvPr id="4" name="Subtitle 2"/>
          <p:cNvSpPr txBox="1">
            <a:spLocks/>
          </p:cNvSpPr>
          <p:nvPr/>
        </p:nvSpPr>
        <p:spPr>
          <a:xfrm>
            <a:off x="1524000" y="6122080"/>
            <a:ext cx="9144000" cy="480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chemeClr val="bg1"/>
                </a:solidFill>
              </a:rPr>
              <a:t>Homeowner Assistance Fund | Missouri SAFHR for Homeowners</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627964" y="4082143"/>
            <a:ext cx="3261643" cy="1877731"/>
          </a:xfrm>
          <a:prstGeom prst="rect">
            <a:avLst/>
          </a:prstGeom>
        </p:spPr>
      </p:pic>
    </p:spTree>
    <p:extLst>
      <p:ext uri="{BB962C8B-B14F-4D97-AF65-F5344CB8AC3E}">
        <p14:creationId xmlns:p14="http://schemas.microsoft.com/office/powerpoint/2010/main" val="2319563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18739"/>
            <a:ext cx="7729728" cy="1188720"/>
          </a:xfrm>
        </p:spPr>
        <p:txBody>
          <a:bodyPr/>
          <a:lstStyle/>
          <a:p>
            <a:r>
              <a:rPr lang="en-US" dirty="0"/>
              <a:t>CDF v.7.3 Data Dictionary- Sample View</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52698" t="31298" r="15000" b="15018"/>
          <a:stretch/>
        </p:blipFill>
        <p:spPr>
          <a:xfrm>
            <a:off x="1303422" y="1543083"/>
            <a:ext cx="9585156" cy="4978033"/>
          </a:xfrm>
          <a:prstGeom prst="rect">
            <a:avLst/>
          </a:prstGeom>
        </p:spPr>
      </p:pic>
      <p:pic>
        <p:nvPicPr>
          <p:cNvPr id="5" name="Picture 4"/>
          <p:cNvPicPr>
            <a:picLocks noChangeAspect="1"/>
          </p:cNvPicPr>
          <p:nvPr/>
        </p:nvPicPr>
        <p:blipFill>
          <a:blip r:embed="rId3"/>
          <a:stretch>
            <a:fillRect/>
          </a:stretch>
        </p:blipFill>
        <p:spPr>
          <a:xfrm>
            <a:off x="10498367" y="5847469"/>
            <a:ext cx="1542422" cy="890093"/>
          </a:xfrm>
          <a:prstGeom prst="rect">
            <a:avLst/>
          </a:prstGeom>
        </p:spPr>
      </p:pic>
    </p:spTree>
    <p:extLst>
      <p:ext uri="{BB962C8B-B14F-4D97-AF65-F5344CB8AC3E}">
        <p14:creationId xmlns:p14="http://schemas.microsoft.com/office/powerpoint/2010/main" val="2089243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06499" y="386832"/>
            <a:ext cx="8779001" cy="6084335"/>
          </a:xfrm>
          <a:prstGeom prst="rect">
            <a:avLst/>
          </a:prstGeom>
        </p:spPr>
      </p:pic>
      <p:pic>
        <p:nvPicPr>
          <p:cNvPr id="2" name="Picture 1"/>
          <p:cNvPicPr>
            <a:picLocks noChangeAspect="1"/>
          </p:cNvPicPr>
          <p:nvPr/>
        </p:nvPicPr>
        <p:blipFill>
          <a:blip r:embed="rId3"/>
          <a:stretch>
            <a:fillRect/>
          </a:stretch>
        </p:blipFill>
        <p:spPr>
          <a:xfrm>
            <a:off x="10509563" y="5839447"/>
            <a:ext cx="1542422" cy="890093"/>
          </a:xfrm>
          <a:prstGeom prst="rect">
            <a:avLst/>
          </a:prstGeom>
        </p:spPr>
      </p:pic>
    </p:spTree>
    <p:extLst>
      <p:ext uri="{BB962C8B-B14F-4D97-AF65-F5344CB8AC3E}">
        <p14:creationId xmlns:p14="http://schemas.microsoft.com/office/powerpoint/2010/main" val="1694669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6340"/>
            <a:ext cx="7729728" cy="992439"/>
          </a:xfrm>
        </p:spPr>
        <p:txBody>
          <a:bodyPr/>
          <a:lstStyle/>
          <a:p>
            <a:r>
              <a:rPr lang="en-US" sz="2000" dirty="0"/>
              <a:t> </a:t>
            </a:r>
            <a:r>
              <a:rPr lang="en-US" sz="2400" dirty="0">
                <a:cs typeface="Calibri" panose="020F0502020204030204" pitchFamily="34" charset="0"/>
              </a:rPr>
              <a:t>CDF Record Types, Definitions &amp; Flow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6627162"/>
              </p:ext>
            </p:extLst>
          </p:nvPr>
        </p:nvGraphicFramePr>
        <p:xfrm>
          <a:off x="2374552" y="1399804"/>
          <a:ext cx="7442895" cy="5452315"/>
        </p:xfrm>
        <a:graphic>
          <a:graphicData uri="http://schemas.openxmlformats.org/drawingml/2006/table">
            <a:tbl>
              <a:tblPr firstRow="1" bandRow="1">
                <a:tableStyleId>{5C22544A-7EE6-4342-B048-85BDC9FD1C3A}</a:tableStyleId>
              </a:tblPr>
              <a:tblGrid>
                <a:gridCol w="1860564">
                  <a:extLst>
                    <a:ext uri="{9D8B030D-6E8A-4147-A177-3AD203B41FA5}">
                      <a16:colId xmlns:a16="http://schemas.microsoft.com/office/drawing/2014/main" val="176573566"/>
                    </a:ext>
                  </a:extLst>
                </a:gridCol>
                <a:gridCol w="5582331">
                  <a:extLst>
                    <a:ext uri="{9D8B030D-6E8A-4147-A177-3AD203B41FA5}">
                      <a16:colId xmlns:a16="http://schemas.microsoft.com/office/drawing/2014/main" val="1473041104"/>
                    </a:ext>
                  </a:extLst>
                </a:gridCol>
              </a:tblGrid>
              <a:tr h="260555">
                <a:tc>
                  <a:txBody>
                    <a:bodyPr/>
                    <a:lstStyle/>
                    <a:p>
                      <a:pPr algn="ctr" rtl="0" fontAlgn="ctr"/>
                      <a:r>
                        <a:rPr lang="en-US" sz="1200" u="sng" strike="noStrike" dirty="0">
                          <a:effectLst/>
                          <a:latin typeface="+mn-lt"/>
                        </a:rPr>
                        <a:t>Record Type</a:t>
                      </a:r>
                      <a:endParaRPr lang="en-US" sz="1200" b="1" i="0" u="sng" strike="noStrike" dirty="0">
                        <a:solidFill>
                          <a:srgbClr val="002553"/>
                        </a:solidFill>
                        <a:effectLst/>
                        <a:latin typeface="+mn-lt"/>
                      </a:endParaRPr>
                    </a:p>
                  </a:txBody>
                  <a:tcPr marL="6773" marR="6773" marT="6773" marB="0" anchor="ctr"/>
                </a:tc>
                <a:tc>
                  <a:txBody>
                    <a:bodyPr/>
                    <a:lstStyle/>
                    <a:p>
                      <a:pPr algn="ctr" rtl="0" fontAlgn="ctr"/>
                      <a:r>
                        <a:rPr lang="en-US" sz="1200" u="sng" strike="noStrike" dirty="0">
                          <a:effectLst/>
                          <a:latin typeface="+mn-lt"/>
                        </a:rPr>
                        <a:t>Definition</a:t>
                      </a:r>
                      <a:endParaRPr lang="en-US" sz="1200" b="1" i="0" u="sng" strike="noStrike" dirty="0">
                        <a:solidFill>
                          <a:srgbClr val="002553"/>
                        </a:solidFill>
                        <a:effectLst/>
                        <a:latin typeface="+mn-lt"/>
                      </a:endParaRPr>
                    </a:p>
                  </a:txBody>
                  <a:tcPr marL="6773" marR="6773" marT="6773" marB="0" anchor="ctr"/>
                </a:tc>
                <a:extLst>
                  <a:ext uri="{0D108BD9-81ED-4DB2-BD59-A6C34878D82A}">
                    <a16:rowId xmlns:a16="http://schemas.microsoft.com/office/drawing/2014/main" val="2722058094"/>
                  </a:ext>
                </a:extLst>
              </a:tr>
              <a:tr h="370840">
                <a:tc>
                  <a:txBody>
                    <a:bodyPr/>
                    <a:lstStyle/>
                    <a:p>
                      <a:pPr algn="l" rtl="0" fontAlgn="ctr"/>
                      <a:r>
                        <a:rPr lang="en-US" sz="1200" u="none" strike="noStrike" dirty="0">
                          <a:solidFill>
                            <a:srgbClr val="002060"/>
                          </a:solidFill>
                          <a:effectLst/>
                          <a:latin typeface="+mn-lt"/>
                        </a:rPr>
                        <a:t>I – (State Initial Submission)</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Initial request to servicer from state</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3708395628"/>
                  </a:ext>
                </a:extLst>
              </a:tr>
              <a:tr h="370840">
                <a:tc>
                  <a:txBody>
                    <a:bodyPr/>
                    <a:lstStyle/>
                    <a:p>
                      <a:pPr algn="l" rtl="0" fontAlgn="ctr"/>
                      <a:r>
                        <a:rPr lang="en-US" sz="1200" u="none" strike="noStrike" dirty="0">
                          <a:solidFill>
                            <a:srgbClr val="002060"/>
                          </a:solidFill>
                          <a:effectLst/>
                          <a:latin typeface="+mn-lt"/>
                        </a:rPr>
                        <a:t>V – (Servicer Validation)</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Servicer validates I record data and returns information to state</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897444521"/>
                  </a:ext>
                </a:extLst>
              </a:tr>
              <a:tr h="370840">
                <a:tc>
                  <a:txBody>
                    <a:bodyPr/>
                    <a:lstStyle/>
                    <a:p>
                      <a:pPr algn="l" rtl="0" fontAlgn="ctr"/>
                      <a:r>
                        <a:rPr lang="en-US" sz="1200" u="none" strike="noStrike" dirty="0">
                          <a:solidFill>
                            <a:srgbClr val="002060"/>
                          </a:solidFill>
                          <a:effectLst/>
                          <a:latin typeface="+mn-lt"/>
                        </a:rPr>
                        <a:t>O – (Servicer Objection)</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Servicer sends file with objection and objection reason</a:t>
                      </a:r>
                      <a:endParaRPr lang="en-US" sz="1200" b="0" i="1"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2319196210"/>
                  </a:ext>
                </a:extLst>
              </a:tr>
              <a:tr h="370840">
                <a:tc>
                  <a:txBody>
                    <a:bodyPr/>
                    <a:lstStyle/>
                    <a:p>
                      <a:pPr algn="l" rtl="0" fontAlgn="ctr"/>
                      <a:r>
                        <a:rPr lang="en-US" sz="1200" u="none" strike="noStrike" dirty="0">
                          <a:solidFill>
                            <a:srgbClr val="002060"/>
                          </a:solidFill>
                          <a:effectLst/>
                          <a:latin typeface="+mn-lt"/>
                        </a:rPr>
                        <a:t>A – (State Approval)</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State sends file back with program approval details </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4093138833"/>
                  </a:ext>
                </a:extLst>
              </a:tr>
              <a:tr h="370840">
                <a:tc>
                  <a:txBody>
                    <a:bodyPr/>
                    <a:lstStyle/>
                    <a:p>
                      <a:pPr algn="l" rtl="0" fontAlgn="ctr"/>
                      <a:r>
                        <a:rPr lang="en-US" sz="1200" u="none" strike="noStrike" dirty="0">
                          <a:solidFill>
                            <a:srgbClr val="002060"/>
                          </a:solidFill>
                          <a:effectLst/>
                          <a:latin typeface="+mn-lt"/>
                        </a:rPr>
                        <a:t>D – (State Decline)</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State sends file back with decline and decline reason – </a:t>
                      </a:r>
                      <a:r>
                        <a:rPr lang="en-US" sz="1200" i="1" u="none" strike="noStrike" dirty="0">
                          <a:solidFill>
                            <a:srgbClr val="002060"/>
                          </a:solidFill>
                          <a:effectLst/>
                          <a:latin typeface="+mn-lt"/>
                        </a:rPr>
                        <a:t>ends CDF exchange</a:t>
                      </a:r>
                      <a:endParaRPr lang="en-US" sz="1200" b="0" i="1"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2543220708"/>
                  </a:ext>
                </a:extLst>
              </a:tr>
              <a:tr h="370840">
                <a:tc>
                  <a:txBody>
                    <a:bodyPr/>
                    <a:lstStyle/>
                    <a:p>
                      <a:pPr algn="l" rtl="0" fontAlgn="ctr"/>
                      <a:r>
                        <a:rPr lang="en-US" sz="1200" u="none" strike="noStrike" dirty="0">
                          <a:solidFill>
                            <a:srgbClr val="002060"/>
                          </a:solidFill>
                          <a:effectLst/>
                          <a:latin typeface="+mn-lt"/>
                        </a:rPr>
                        <a:t>B – (State Bulk payment)</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State sends file with breakdown of payment to match ACH/Wire</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716672492"/>
                  </a:ext>
                </a:extLst>
              </a:tr>
              <a:tr h="370840">
                <a:tc>
                  <a:txBody>
                    <a:bodyPr/>
                    <a:lstStyle/>
                    <a:p>
                      <a:pPr algn="l" rtl="0" fontAlgn="ctr"/>
                      <a:r>
                        <a:rPr lang="en-US" sz="1200" u="none" strike="noStrike" dirty="0">
                          <a:solidFill>
                            <a:srgbClr val="002060"/>
                          </a:solidFill>
                          <a:effectLst/>
                          <a:latin typeface="+mn-lt"/>
                        </a:rPr>
                        <a:t>P – (Payments Applied)</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Servicer sends payment application data - includes shortage/overage as applicable</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1786831346"/>
                  </a:ext>
                </a:extLst>
              </a:tr>
              <a:tr h="370840">
                <a:tc>
                  <a:txBody>
                    <a:bodyPr/>
                    <a:lstStyle/>
                    <a:p>
                      <a:pPr algn="l" rtl="0" fontAlgn="ctr"/>
                      <a:r>
                        <a:rPr lang="en-US" sz="1200" u="none" strike="noStrike" dirty="0">
                          <a:solidFill>
                            <a:srgbClr val="002060"/>
                          </a:solidFill>
                          <a:effectLst/>
                          <a:latin typeface="+mn-lt"/>
                        </a:rPr>
                        <a:t>R - (Return Payments)</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Servicer sends information about returned funds</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4058019595"/>
                  </a:ext>
                </a:extLst>
              </a:tr>
              <a:tr h="370840">
                <a:tc>
                  <a:txBody>
                    <a:bodyPr/>
                    <a:lstStyle/>
                    <a:p>
                      <a:pPr algn="l" rtl="0" fontAlgn="ctr"/>
                      <a:r>
                        <a:rPr lang="en-US" sz="1200" u="none" strike="noStrike" dirty="0">
                          <a:solidFill>
                            <a:srgbClr val="002060"/>
                          </a:solidFill>
                          <a:effectLst/>
                          <a:latin typeface="+mn-lt"/>
                        </a:rPr>
                        <a:t>E – (Change in payment)</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Servicer send file with new PITI payment information </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908047745"/>
                  </a:ext>
                </a:extLst>
              </a:tr>
              <a:tr h="370840">
                <a:tc>
                  <a:txBody>
                    <a:bodyPr/>
                    <a:lstStyle/>
                    <a:p>
                      <a:pPr algn="l" rtl="0" fontAlgn="ctr"/>
                      <a:r>
                        <a:rPr lang="en-US" sz="1200" u="none" strike="noStrike" dirty="0">
                          <a:solidFill>
                            <a:srgbClr val="002060"/>
                          </a:solidFill>
                          <a:effectLst/>
                          <a:latin typeface="+mn-lt"/>
                        </a:rPr>
                        <a:t>T – (State Termination)</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State sends termination notice - </a:t>
                      </a:r>
                      <a:r>
                        <a:rPr lang="en-US" sz="1200" i="1" u="none" strike="noStrike" dirty="0">
                          <a:solidFill>
                            <a:srgbClr val="002060"/>
                          </a:solidFill>
                          <a:effectLst/>
                          <a:latin typeface="+mn-lt"/>
                        </a:rPr>
                        <a:t>ends CDF exchange </a:t>
                      </a:r>
                      <a:endParaRPr lang="en-US" sz="1200" b="0" i="1"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777383103"/>
                  </a:ext>
                </a:extLst>
              </a:tr>
              <a:tr h="370840">
                <a:tc>
                  <a:txBody>
                    <a:bodyPr/>
                    <a:lstStyle/>
                    <a:p>
                      <a:pPr algn="l" rtl="0" fontAlgn="ctr"/>
                      <a:r>
                        <a:rPr lang="en-US" sz="1200" u="none" strike="noStrike" dirty="0">
                          <a:solidFill>
                            <a:srgbClr val="002060"/>
                          </a:solidFill>
                          <a:effectLst/>
                          <a:latin typeface="+mn-lt"/>
                        </a:rPr>
                        <a:t>Q – ( Re-Quote)</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State sends when reinstatement good thru date expires </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1681260428"/>
                  </a:ext>
                </a:extLst>
              </a:tr>
              <a:tr h="370840">
                <a:tc>
                  <a:txBody>
                    <a:bodyPr/>
                    <a:lstStyle/>
                    <a:p>
                      <a:pPr algn="l" rtl="0" fontAlgn="ctr"/>
                      <a:r>
                        <a:rPr lang="en-US" sz="1200" u="none" strike="noStrike" dirty="0">
                          <a:solidFill>
                            <a:srgbClr val="002060"/>
                          </a:solidFill>
                          <a:effectLst/>
                          <a:latin typeface="+mn-lt"/>
                        </a:rPr>
                        <a:t>Y – (Re-Validation)</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Servicer sends in response to State request for re-quote - Q record </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1682599339"/>
                  </a:ext>
                </a:extLst>
              </a:tr>
              <a:tr h="370840">
                <a:tc>
                  <a:txBody>
                    <a:bodyPr/>
                    <a:lstStyle/>
                    <a:p>
                      <a:pPr algn="l" rtl="0" fontAlgn="ctr"/>
                      <a:r>
                        <a:rPr lang="en-US" sz="1200" u="none" strike="noStrike" dirty="0">
                          <a:solidFill>
                            <a:srgbClr val="002060"/>
                          </a:solidFill>
                          <a:effectLst/>
                          <a:latin typeface="+mn-lt"/>
                        </a:rPr>
                        <a:t>C – (Correction)</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A corrected record from the servicer</a:t>
                      </a:r>
                      <a:endParaRPr lang="en-US" sz="1200" b="0" i="0"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313821638"/>
                  </a:ext>
                </a:extLst>
              </a:tr>
              <a:tr h="370840">
                <a:tc>
                  <a:txBody>
                    <a:bodyPr/>
                    <a:lstStyle/>
                    <a:p>
                      <a:pPr algn="l" rtl="0" fontAlgn="ctr"/>
                      <a:r>
                        <a:rPr lang="en-US" sz="1200" u="none" strike="noStrike" dirty="0">
                          <a:solidFill>
                            <a:srgbClr val="002060"/>
                          </a:solidFill>
                          <a:effectLst/>
                          <a:latin typeface="+mn-lt"/>
                        </a:rPr>
                        <a:t>W – (Servicer Withdraw) </a:t>
                      </a:r>
                      <a:endParaRPr lang="en-US" sz="1200" b="1" i="0" u="none" strike="noStrike" dirty="0">
                        <a:solidFill>
                          <a:srgbClr val="002060"/>
                        </a:solidFill>
                        <a:effectLst/>
                        <a:latin typeface="+mn-lt"/>
                      </a:endParaRPr>
                    </a:p>
                  </a:txBody>
                  <a:tcPr marL="6773" marR="6773" marT="6773" marB="0" anchor="ctr"/>
                </a:tc>
                <a:tc>
                  <a:txBody>
                    <a:bodyPr/>
                    <a:lstStyle/>
                    <a:p>
                      <a:pPr algn="l" rtl="0" fontAlgn="ctr"/>
                      <a:r>
                        <a:rPr lang="en-US" sz="1200" u="none" strike="noStrike" dirty="0">
                          <a:solidFill>
                            <a:srgbClr val="002060"/>
                          </a:solidFill>
                          <a:effectLst/>
                          <a:latin typeface="+mn-lt"/>
                        </a:rPr>
                        <a:t>Servicer withdraws file from HAF - used for loan servicing transfer – </a:t>
                      </a:r>
                      <a:r>
                        <a:rPr lang="en-US" sz="1200" i="1" u="none" strike="noStrike" dirty="0">
                          <a:solidFill>
                            <a:srgbClr val="002060"/>
                          </a:solidFill>
                          <a:effectLst/>
                          <a:latin typeface="+mn-lt"/>
                        </a:rPr>
                        <a:t>ends CDF exchange</a:t>
                      </a:r>
                      <a:endParaRPr lang="en-US" sz="1200" b="0" i="1" u="none" strike="noStrike" dirty="0">
                        <a:solidFill>
                          <a:srgbClr val="002060"/>
                        </a:solidFill>
                        <a:effectLst/>
                        <a:latin typeface="+mn-lt"/>
                      </a:endParaRPr>
                    </a:p>
                  </a:txBody>
                  <a:tcPr marL="6773" marR="6773" marT="6773" marB="0" anchor="ctr"/>
                </a:tc>
                <a:extLst>
                  <a:ext uri="{0D108BD9-81ED-4DB2-BD59-A6C34878D82A}">
                    <a16:rowId xmlns:a16="http://schemas.microsoft.com/office/drawing/2014/main" val="2251689245"/>
                  </a:ext>
                </a:extLst>
              </a:tr>
            </a:tbl>
          </a:graphicData>
        </a:graphic>
      </p:graphicFrame>
      <p:sp>
        <p:nvSpPr>
          <p:cNvPr id="5" name="TextBox 4"/>
          <p:cNvSpPr txBox="1"/>
          <p:nvPr/>
        </p:nvSpPr>
        <p:spPr>
          <a:xfrm>
            <a:off x="2308136" y="1058779"/>
            <a:ext cx="7575725" cy="323165"/>
          </a:xfrm>
          <a:prstGeom prst="rect">
            <a:avLst/>
          </a:prstGeom>
          <a:noFill/>
        </p:spPr>
        <p:txBody>
          <a:bodyPr wrap="square" rtlCol="0">
            <a:spAutoFit/>
          </a:bodyPr>
          <a:lstStyle/>
          <a:p>
            <a:r>
              <a:rPr lang="en-US" sz="1500" dirty="0" smtClean="0">
                <a:solidFill>
                  <a:srgbClr val="002060"/>
                </a:solidFill>
              </a:rPr>
              <a:t>The Records types can be found in Row F of the CDF. Below is a brief summary of each Record. </a:t>
            </a:r>
            <a:endParaRPr lang="en-US" sz="1500" dirty="0">
              <a:solidFill>
                <a:srgbClr val="002060"/>
              </a:solidFill>
            </a:endParaRPr>
          </a:p>
        </p:txBody>
      </p:sp>
      <p:pic>
        <p:nvPicPr>
          <p:cNvPr id="3" name="Picture 2"/>
          <p:cNvPicPr>
            <a:picLocks noChangeAspect="1"/>
          </p:cNvPicPr>
          <p:nvPr/>
        </p:nvPicPr>
        <p:blipFill>
          <a:blip r:embed="rId2"/>
          <a:stretch>
            <a:fillRect/>
          </a:stretch>
        </p:blipFill>
        <p:spPr>
          <a:xfrm>
            <a:off x="10506389" y="5855490"/>
            <a:ext cx="1542422" cy="890093"/>
          </a:xfrm>
          <a:prstGeom prst="rect">
            <a:avLst/>
          </a:prstGeom>
        </p:spPr>
      </p:pic>
    </p:spTree>
    <p:extLst>
      <p:ext uri="{BB962C8B-B14F-4D97-AF65-F5344CB8AC3E}">
        <p14:creationId xmlns:p14="http://schemas.microsoft.com/office/powerpoint/2010/main" val="1759291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COMMON DATA FILE  - PROGRAM RECORD TYPES</a:t>
            </a:r>
            <a:endParaRPr lang="en-US" dirty="0"/>
          </a:p>
        </p:txBody>
      </p:sp>
      <p:sp>
        <p:nvSpPr>
          <p:cNvPr id="3" name="Content Placeholder 2"/>
          <p:cNvSpPr>
            <a:spLocks noGrp="1"/>
          </p:cNvSpPr>
          <p:nvPr>
            <p:ph idx="1"/>
          </p:nvPr>
        </p:nvSpPr>
        <p:spPr/>
        <p:txBody>
          <a:bodyPr/>
          <a:lstStyle/>
          <a:p>
            <a:r>
              <a:rPr lang="en-US" sz="2000" dirty="0">
                <a:solidFill>
                  <a:srgbClr val="002060"/>
                </a:solidFill>
                <a:latin typeface="Calibri" panose="020F0502020204030204" pitchFamily="34" charset="0"/>
                <a:cs typeface="Calibri" panose="020F0502020204030204" pitchFamily="34" charset="0"/>
              </a:rPr>
              <a:t>Mortgage Reinstatement Assistance</a:t>
            </a:r>
            <a:r>
              <a:rPr lang="en-US" sz="2000" dirty="0">
                <a:solidFill>
                  <a:srgbClr val="002060"/>
                </a:solidFill>
                <a:latin typeface="Calibri" panose="020F0502020204030204" pitchFamily="34" charset="0"/>
                <a:ea typeface="Cambria Math"/>
                <a:cs typeface="Calibri" panose="020F0502020204030204" pitchFamily="34" charset="0"/>
              </a:rPr>
              <a:t>  </a:t>
            </a:r>
            <a:r>
              <a:rPr lang="en-US" sz="1800" dirty="0">
                <a:solidFill>
                  <a:srgbClr val="002060"/>
                </a:solidFill>
                <a:latin typeface="Calibri" panose="020F0502020204030204" pitchFamily="34" charset="0"/>
                <a:ea typeface="Cambria Math"/>
                <a:cs typeface="Calibri" panose="020F0502020204030204" pitchFamily="34" charset="0"/>
              </a:rPr>
              <a:t>(Reinstatement)</a:t>
            </a:r>
            <a:r>
              <a:rPr lang="en-US" sz="1800" dirty="0">
                <a:solidFill>
                  <a:srgbClr val="002060"/>
                </a:solidFill>
                <a:latin typeface="Calibri" panose="020F0502020204030204" pitchFamily="34" charset="0"/>
                <a:cs typeface="Calibri" panose="020F0502020204030204" pitchFamily="34" charset="0"/>
              </a:rPr>
              <a:t> </a:t>
            </a:r>
            <a:r>
              <a:rPr lang="en-US" sz="2000" dirty="0">
                <a:solidFill>
                  <a:srgbClr val="002060"/>
                </a:solidFill>
                <a:latin typeface="Calibri" panose="020F0502020204030204" pitchFamily="34" charset="0"/>
                <a:ea typeface="Cambria Math"/>
                <a:cs typeface="Calibri" panose="020F0502020204030204" pitchFamily="34" charset="0"/>
              </a:rPr>
              <a:t>            </a:t>
            </a:r>
            <a:r>
              <a:rPr lang="en-US" sz="2000" dirty="0" smtClean="0">
                <a:solidFill>
                  <a:srgbClr val="002060"/>
                </a:solidFill>
                <a:latin typeface="Calibri" panose="020F0502020204030204" pitchFamily="34" charset="0"/>
                <a:ea typeface="Cambria Math"/>
                <a:cs typeface="Calibri" panose="020F0502020204030204" pitchFamily="34" charset="0"/>
              </a:rPr>
              <a:t>	</a:t>
            </a:r>
            <a:r>
              <a:rPr lang="en-US" sz="2000" b="1" u="sng" dirty="0" smtClean="0">
                <a:solidFill>
                  <a:srgbClr val="002060"/>
                </a:solidFill>
                <a:latin typeface="Calibri" panose="020F0502020204030204" pitchFamily="34" charset="0"/>
                <a:ea typeface="Cambria Math"/>
                <a:cs typeface="Calibri" panose="020F0502020204030204" pitchFamily="34" charset="0"/>
              </a:rPr>
              <a:t>R</a:t>
            </a:r>
            <a:r>
              <a:rPr lang="en-US" sz="2000" b="1" dirty="0" smtClean="0">
                <a:solidFill>
                  <a:srgbClr val="002060"/>
                </a:solidFill>
                <a:latin typeface="Calibri" panose="020F0502020204030204" pitchFamily="34" charset="0"/>
                <a:ea typeface="Cambria Math"/>
                <a:cs typeface="Calibri" panose="020F0502020204030204" pitchFamily="34" charset="0"/>
              </a:rPr>
              <a:t> </a:t>
            </a:r>
            <a:r>
              <a:rPr lang="en-US" sz="2000" dirty="0" smtClean="0">
                <a:solidFill>
                  <a:srgbClr val="002060"/>
                </a:solidFill>
                <a:latin typeface="Calibri" panose="020F0502020204030204" pitchFamily="34" charset="0"/>
                <a:cs typeface="Calibri" panose="020F0502020204030204" pitchFamily="34" charset="0"/>
              </a:rPr>
              <a:t> </a:t>
            </a:r>
            <a:endParaRPr lang="en-US" sz="2000" dirty="0">
              <a:solidFill>
                <a:srgbClr val="002060"/>
              </a:solidFill>
              <a:latin typeface="Calibri" panose="020F0502020204030204" pitchFamily="34" charset="0"/>
              <a:cs typeface="Calibri" panose="020F0502020204030204" pitchFamily="34" charset="0"/>
            </a:endParaRPr>
          </a:p>
          <a:p>
            <a:r>
              <a:rPr lang="en-US" sz="1800" b="1" dirty="0">
                <a:solidFill>
                  <a:srgbClr val="002060"/>
                </a:solidFill>
                <a:latin typeface="Calibri" panose="020F0502020204030204" pitchFamily="34" charset="0"/>
                <a:ea typeface="Cambria Math"/>
                <a:cs typeface="Calibri" panose="020F0502020204030204" pitchFamily="34" charset="0"/>
              </a:rPr>
              <a:t>The </a:t>
            </a:r>
            <a:r>
              <a:rPr lang="en-US" sz="1800" b="1" u="sng" dirty="0">
                <a:solidFill>
                  <a:srgbClr val="002060"/>
                </a:solidFill>
                <a:latin typeface="Calibri" panose="020F0502020204030204" pitchFamily="34" charset="0"/>
                <a:ea typeface="Cambria Math"/>
                <a:cs typeface="Calibri" panose="020F0502020204030204" pitchFamily="34" charset="0"/>
              </a:rPr>
              <a:t>Program Type </a:t>
            </a:r>
            <a:r>
              <a:rPr lang="en-US" sz="1800" b="1" dirty="0">
                <a:solidFill>
                  <a:srgbClr val="002060"/>
                </a:solidFill>
                <a:latin typeface="Calibri" panose="020F0502020204030204" pitchFamily="34" charset="0"/>
                <a:ea typeface="Cambria Math"/>
                <a:cs typeface="Calibri" panose="020F0502020204030204" pitchFamily="34" charset="0"/>
              </a:rPr>
              <a:t>will appear in column E of the CDF record spreadsheet (see below)</a:t>
            </a:r>
          </a:p>
          <a:p>
            <a:endParaRPr lang="en-US" dirty="0"/>
          </a:p>
        </p:txBody>
      </p:sp>
      <p:sp>
        <p:nvSpPr>
          <p:cNvPr id="5" name="Right Arrow 4"/>
          <p:cNvSpPr/>
          <p:nvPr/>
        </p:nvSpPr>
        <p:spPr>
          <a:xfrm>
            <a:off x="8630652" y="1243263"/>
            <a:ext cx="826168" cy="160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69063" y="4156460"/>
            <a:ext cx="9388654" cy="1127858"/>
          </a:xfrm>
          <a:prstGeom prst="rect">
            <a:avLst/>
          </a:prstGeom>
        </p:spPr>
      </p:pic>
      <p:cxnSp>
        <p:nvCxnSpPr>
          <p:cNvPr id="8" name="Straight Arrow Connector 7"/>
          <p:cNvCxnSpPr/>
          <p:nvPr/>
        </p:nvCxnSpPr>
        <p:spPr>
          <a:xfrm flipH="1" flipV="1">
            <a:off x="4772526" y="5303865"/>
            <a:ext cx="430570" cy="778042"/>
          </a:xfrm>
          <a:prstGeom prst="straightConnector1">
            <a:avLst/>
          </a:prstGeom>
          <a:ln>
            <a:solidFill>
              <a:srgbClr val="002060"/>
            </a:solidFill>
            <a:tailEnd type="triangle"/>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3"/>
          <a:stretch>
            <a:fillRect/>
          </a:stretch>
        </p:blipFill>
        <p:spPr>
          <a:xfrm>
            <a:off x="10506389" y="5839447"/>
            <a:ext cx="1542422" cy="890093"/>
          </a:xfrm>
          <a:prstGeom prst="rect">
            <a:avLst/>
          </a:prstGeom>
        </p:spPr>
      </p:pic>
    </p:spTree>
    <p:extLst>
      <p:ext uri="{BB962C8B-B14F-4D97-AF65-F5344CB8AC3E}">
        <p14:creationId xmlns:p14="http://schemas.microsoft.com/office/powerpoint/2010/main" val="919026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18739"/>
            <a:ext cx="7729728" cy="1188720"/>
          </a:xfrm>
        </p:spPr>
        <p:txBody>
          <a:bodyPr/>
          <a:lstStyle/>
          <a:p>
            <a:r>
              <a:rPr lang="en-US" dirty="0">
                <a:cs typeface="Calibri" panose="020F0502020204030204" pitchFamily="34" charset="0"/>
              </a:rPr>
              <a:t> CDF Record Overview - Approved</a:t>
            </a:r>
            <a:endParaRPr lang="en-US" dirty="0"/>
          </a:p>
        </p:txBody>
      </p:sp>
      <p:sp>
        <p:nvSpPr>
          <p:cNvPr id="5" name="TextBox 4"/>
          <p:cNvSpPr txBox="1"/>
          <p:nvPr/>
        </p:nvSpPr>
        <p:spPr>
          <a:xfrm>
            <a:off x="2231136" y="1514920"/>
            <a:ext cx="7729728" cy="1015663"/>
          </a:xfrm>
          <a:prstGeom prst="rect">
            <a:avLst/>
          </a:prstGeom>
          <a:noFill/>
        </p:spPr>
        <p:txBody>
          <a:bodyPr wrap="square" rtlCol="0">
            <a:spAutoFit/>
          </a:bodyPr>
          <a:lstStyle/>
          <a:p>
            <a:r>
              <a:rPr lang="en-US" sz="1200" b="1" dirty="0" smtClean="0">
                <a:solidFill>
                  <a:srgbClr val="002060"/>
                </a:solidFill>
              </a:rPr>
              <a:t>CDF Record Overview – Approval Process</a:t>
            </a:r>
          </a:p>
          <a:p>
            <a:r>
              <a:rPr lang="en-US" sz="1200" dirty="0" smtClean="0">
                <a:solidFill>
                  <a:srgbClr val="002060"/>
                </a:solidFill>
              </a:rPr>
              <a:t>State administering agencies are responsible for ensuring that a homeowner has applied and is determined “conditionally eligible” for their HAF program before they initiate the CDF records exchange process with a servicer (i.e. conditional eligibility means the homeowner meet basic HAF qualifying criteria such as income, hardship, conforming loan, etc.). The chart below provides a high—level overview of the CDF approval process flow: </a:t>
            </a:r>
            <a:endParaRPr lang="en-US" sz="1200" dirty="0">
              <a:solidFill>
                <a:srgbClr val="002060"/>
              </a:solidFill>
            </a:endParaRPr>
          </a:p>
        </p:txBody>
      </p:sp>
      <p:grpSp>
        <p:nvGrpSpPr>
          <p:cNvPr id="4" name="Group 3"/>
          <p:cNvGrpSpPr/>
          <p:nvPr/>
        </p:nvGrpSpPr>
        <p:grpSpPr>
          <a:xfrm>
            <a:off x="890336" y="2719137"/>
            <a:ext cx="3080085" cy="1941095"/>
            <a:chOff x="986588" y="2719137"/>
            <a:chExt cx="3080085" cy="1941095"/>
          </a:xfrm>
        </p:grpSpPr>
        <p:sp>
          <p:nvSpPr>
            <p:cNvPr id="6" name="TextBox 5"/>
            <p:cNvSpPr txBox="1"/>
            <p:nvPr/>
          </p:nvSpPr>
          <p:spPr>
            <a:xfrm>
              <a:off x="1911013" y="2719137"/>
              <a:ext cx="1231233" cy="369332"/>
            </a:xfrm>
            <a:prstGeom prst="rect">
              <a:avLst/>
            </a:prstGeom>
            <a:noFill/>
          </p:spPr>
          <p:txBody>
            <a:bodyPr wrap="square" rtlCol="0">
              <a:spAutoFit/>
            </a:bodyPr>
            <a:lstStyle/>
            <a:p>
              <a:r>
                <a:rPr lang="en-US" dirty="0" smtClean="0">
                  <a:solidFill>
                    <a:srgbClr val="002060"/>
                  </a:solidFill>
                </a:rPr>
                <a:t>Application </a:t>
              </a:r>
              <a:endParaRPr lang="en-US" dirty="0">
                <a:solidFill>
                  <a:srgbClr val="002060"/>
                </a:solidFill>
              </a:endParaRPr>
            </a:p>
          </p:txBody>
        </p:sp>
        <p:sp>
          <p:nvSpPr>
            <p:cNvPr id="9" name="Rounded Rectangle 8"/>
            <p:cNvSpPr/>
            <p:nvPr/>
          </p:nvSpPr>
          <p:spPr>
            <a:xfrm>
              <a:off x="986588" y="3104511"/>
              <a:ext cx="3080085" cy="1555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50757" y="3309107"/>
              <a:ext cx="2895600" cy="1200329"/>
            </a:xfrm>
            <a:prstGeom prst="rect">
              <a:avLst/>
            </a:prstGeom>
            <a:noFill/>
          </p:spPr>
          <p:txBody>
            <a:bodyPr wrap="square" rtlCol="0">
              <a:spAutoFit/>
            </a:bodyPr>
            <a:lstStyle/>
            <a:p>
              <a:r>
                <a:rPr lang="en-US" sz="1200" dirty="0" smtClean="0">
                  <a:solidFill>
                    <a:srgbClr val="002060"/>
                  </a:solidFill>
                </a:rPr>
                <a:t>Homeowner applies and is determined “conditionally eligible” for HAF program by the state administering agency. </a:t>
              </a:r>
            </a:p>
            <a:p>
              <a:r>
                <a:rPr lang="en-US" sz="1200" dirty="0">
                  <a:solidFill>
                    <a:srgbClr val="002060"/>
                  </a:solidFill>
                </a:rPr>
                <a:t/>
              </a:r>
              <a:br>
                <a:rPr lang="en-US" sz="1200" dirty="0">
                  <a:solidFill>
                    <a:srgbClr val="002060"/>
                  </a:solidFill>
                </a:rPr>
              </a:br>
              <a:r>
                <a:rPr lang="en-US" sz="1200" dirty="0" smtClean="0">
                  <a:solidFill>
                    <a:srgbClr val="002060"/>
                  </a:solidFill>
                </a:rPr>
                <a:t>State obtains homeowner-signed Third Part Authorization (TPA)</a:t>
              </a:r>
              <a:endParaRPr lang="en-US" sz="1200" dirty="0">
                <a:solidFill>
                  <a:srgbClr val="002060"/>
                </a:solidFill>
              </a:endParaRPr>
            </a:p>
          </p:txBody>
        </p:sp>
      </p:grpSp>
      <p:grpSp>
        <p:nvGrpSpPr>
          <p:cNvPr id="28" name="Group 27"/>
          <p:cNvGrpSpPr/>
          <p:nvPr/>
        </p:nvGrpSpPr>
        <p:grpSpPr>
          <a:xfrm>
            <a:off x="4427620" y="2735179"/>
            <a:ext cx="3080085" cy="2654968"/>
            <a:chOff x="4555956" y="2735179"/>
            <a:chExt cx="3080085" cy="2654968"/>
          </a:xfrm>
        </p:grpSpPr>
        <p:sp>
          <p:nvSpPr>
            <p:cNvPr id="20" name="Rectangle 19"/>
            <p:cNvSpPr/>
            <p:nvPr/>
          </p:nvSpPr>
          <p:spPr>
            <a:xfrm>
              <a:off x="4820653" y="3309107"/>
              <a:ext cx="176463" cy="16077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5642487" y="2735179"/>
              <a:ext cx="1030705" cy="369332"/>
            </a:xfrm>
            <a:prstGeom prst="rect">
              <a:avLst/>
            </a:prstGeom>
            <a:noFill/>
          </p:spPr>
          <p:txBody>
            <a:bodyPr wrap="square" rtlCol="0">
              <a:spAutoFit/>
            </a:bodyPr>
            <a:lstStyle/>
            <a:p>
              <a:r>
                <a:rPr lang="en-US" dirty="0" smtClean="0">
                  <a:solidFill>
                    <a:srgbClr val="002060"/>
                  </a:solidFill>
                </a:rPr>
                <a:t>Approval </a:t>
              </a:r>
              <a:endParaRPr lang="en-US" dirty="0">
                <a:solidFill>
                  <a:srgbClr val="002060"/>
                </a:solidFill>
              </a:endParaRPr>
            </a:p>
          </p:txBody>
        </p:sp>
        <p:sp>
          <p:nvSpPr>
            <p:cNvPr id="11" name="Rounded Rectangle 10"/>
            <p:cNvSpPr/>
            <p:nvPr/>
          </p:nvSpPr>
          <p:spPr>
            <a:xfrm>
              <a:off x="4555956" y="3104511"/>
              <a:ext cx="3080085" cy="488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48198" y="3231643"/>
              <a:ext cx="2895600" cy="276999"/>
            </a:xfrm>
            <a:prstGeom prst="rect">
              <a:avLst/>
            </a:prstGeom>
            <a:noFill/>
          </p:spPr>
          <p:txBody>
            <a:bodyPr wrap="square" rtlCol="0">
              <a:spAutoFit/>
            </a:bodyPr>
            <a:lstStyle/>
            <a:p>
              <a:r>
                <a:rPr lang="en-US" sz="1200" dirty="0" smtClean="0">
                  <a:solidFill>
                    <a:srgbClr val="002060"/>
                  </a:solidFill>
                </a:rPr>
                <a:t>State sends I-Record with TPA to servicer. </a:t>
              </a:r>
              <a:endParaRPr lang="en-US" sz="1200" dirty="0">
                <a:solidFill>
                  <a:srgbClr val="002060"/>
                </a:solidFill>
              </a:endParaRPr>
            </a:p>
          </p:txBody>
        </p:sp>
        <p:sp>
          <p:nvSpPr>
            <p:cNvPr id="14" name="Rounded Rectangle 13"/>
            <p:cNvSpPr/>
            <p:nvPr/>
          </p:nvSpPr>
          <p:spPr>
            <a:xfrm>
              <a:off x="4555956" y="3922900"/>
              <a:ext cx="3080085" cy="488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55956" y="4741289"/>
              <a:ext cx="3080085" cy="648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48198" y="4028861"/>
              <a:ext cx="2895600" cy="276999"/>
            </a:xfrm>
            <a:prstGeom prst="rect">
              <a:avLst/>
            </a:prstGeom>
            <a:noFill/>
          </p:spPr>
          <p:txBody>
            <a:bodyPr wrap="square" rtlCol="0">
              <a:spAutoFit/>
            </a:bodyPr>
            <a:lstStyle/>
            <a:p>
              <a:r>
                <a:rPr lang="en-US" sz="1200" dirty="0" smtClean="0">
                  <a:solidFill>
                    <a:srgbClr val="002060"/>
                  </a:solidFill>
                </a:rPr>
                <a:t>Servicer send V-Record to state. </a:t>
              </a:r>
              <a:endParaRPr lang="en-US" sz="1200" dirty="0">
                <a:solidFill>
                  <a:srgbClr val="002060"/>
                </a:solidFill>
              </a:endParaRPr>
            </a:p>
          </p:txBody>
        </p:sp>
        <p:sp>
          <p:nvSpPr>
            <p:cNvPr id="18" name="TextBox 17"/>
            <p:cNvSpPr txBox="1"/>
            <p:nvPr/>
          </p:nvSpPr>
          <p:spPr>
            <a:xfrm>
              <a:off x="4648198" y="4847250"/>
              <a:ext cx="2895600" cy="461665"/>
            </a:xfrm>
            <a:prstGeom prst="rect">
              <a:avLst/>
            </a:prstGeom>
            <a:noFill/>
          </p:spPr>
          <p:txBody>
            <a:bodyPr wrap="square" rtlCol="0">
              <a:spAutoFit/>
            </a:bodyPr>
            <a:lstStyle/>
            <a:p>
              <a:r>
                <a:rPr lang="en-US" sz="1200" dirty="0" smtClean="0">
                  <a:solidFill>
                    <a:srgbClr val="002060"/>
                  </a:solidFill>
                </a:rPr>
                <a:t>Servicer places 45-day foreclosure hold on homeowner’s file. </a:t>
              </a:r>
              <a:endParaRPr lang="en-US" sz="1200" dirty="0">
                <a:solidFill>
                  <a:srgbClr val="002060"/>
                </a:solidFill>
              </a:endParaRPr>
            </a:p>
          </p:txBody>
        </p:sp>
      </p:grpSp>
      <p:grpSp>
        <p:nvGrpSpPr>
          <p:cNvPr id="29" name="Group 28"/>
          <p:cNvGrpSpPr/>
          <p:nvPr/>
        </p:nvGrpSpPr>
        <p:grpSpPr>
          <a:xfrm>
            <a:off x="7908757" y="2735179"/>
            <a:ext cx="3080085" cy="3954379"/>
            <a:chOff x="8125324" y="2735179"/>
            <a:chExt cx="3080085" cy="3954379"/>
          </a:xfrm>
        </p:grpSpPr>
        <p:sp>
          <p:nvSpPr>
            <p:cNvPr id="21" name="Rectangle 20"/>
            <p:cNvSpPr/>
            <p:nvPr/>
          </p:nvSpPr>
          <p:spPr>
            <a:xfrm>
              <a:off x="8390022" y="3593433"/>
              <a:ext cx="168442" cy="20533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9173434" y="2735179"/>
              <a:ext cx="983863" cy="369332"/>
            </a:xfrm>
            <a:prstGeom prst="rect">
              <a:avLst/>
            </a:prstGeom>
            <a:noFill/>
          </p:spPr>
          <p:txBody>
            <a:bodyPr wrap="square" rtlCol="0">
              <a:spAutoFit/>
            </a:bodyPr>
            <a:lstStyle/>
            <a:p>
              <a:r>
                <a:rPr lang="en-US" dirty="0" smtClean="0">
                  <a:solidFill>
                    <a:srgbClr val="002060"/>
                  </a:solidFill>
                </a:rPr>
                <a:t>Payment</a:t>
              </a:r>
              <a:endParaRPr lang="en-US" dirty="0">
                <a:solidFill>
                  <a:srgbClr val="002060"/>
                </a:solidFill>
              </a:endParaRPr>
            </a:p>
          </p:txBody>
        </p:sp>
        <p:sp>
          <p:nvSpPr>
            <p:cNvPr id="12" name="Rounded Rectangle 11"/>
            <p:cNvSpPr/>
            <p:nvPr/>
          </p:nvSpPr>
          <p:spPr>
            <a:xfrm>
              <a:off x="8125324" y="3104511"/>
              <a:ext cx="3080085" cy="633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125324" y="3976120"/>
              <a:ext cx="3080085" cy="595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217565" y="3205833"/>
              <a:ext cx="2895600" cy="461665"/>
            </a:xfrm>
            <a:prstGeom prst="rect">
              <a:avLst/>
            </a:prstGeom>
            <a:noFill/>
          </p:spPr>
          <p:txBody>
            <a:bodyPr wrap="square" rtlCol="0">
              <a:spAutoFit/>
            </a:bodyPr>
            <a:lstStyle/>
            <a:p>
              <a:r>
                <a:rPr lang="en-US" sz="1200" dirty="0" smtClean="0">
                  <a:solidFill>
                    <a:srgbClr val="002060"/>
                  </a:solidFill>
                </a:rPr>
                <a:t>State prepares to fund HAF benefit to Servicer. </a:t>
              </a:r>
              <a:endParaRPr lang="en-US" sz="1200" dirty="0">
                <a:solidFill>
                  <a:srgbClr val="002060"/>
                </a:solidFill>
              </a:endParaRPr>
            </a:p>
          </p:txBody>
        </p:sp>
        <p:sp>
          <p:nvSpPr>
            <p:cNvPr id="22" name="TextBox 21"/>
            <p:cNvSpPr txBox="1"/>
            <p:nvPr/>
          </p:nvSpPr>
          <p:spPr>
            <a:xfrm>
              <a:off x="8217565" y="4043482"/>
              <a:ext cx="2895600" cy="461665"/>
            </a:xfrm>
            <a:prstGeom prst="rect">
              <a:avLst/>
            </a:prstGeom>
            <a:noFill/>
          </p:spPr>
          <p:txBody>
            <a:bodyPr wrap="square" rtlCol="0">
              <a:spAutoFit/>
            </a:bodyPr>
            <a:lstStyle/>
            <a:p>
              <a:r>
                <a:rPr lang="en-US" sz="1200" dirty="0" smtClean="0">
                  <a:solidFill>
                    <a:srgbClr val="002060"/>
                  </a:solidFill>
                </a:rPr>
                <a:t>State send A-Record , then B-Record to Servicer. </a:t>
              </a:r>
              <a:endParaRPr lang="en-US" sz="1200" dirty="0">
                <a:solidFill>
                  <a:srgbClr val="002060"/>
                </a:solidFill>
              </a:endParaRPr>
            </a:p>
          </p:txBody>
        </p:sp>
        <p:sp>
          <p:nvSpPr>
            <p:cNvPr id="23" name="Rounded Rectangle 22"/>
            <p:cNvSpPr/>
            <p:nvPr/>
          </p:nvSpPr>
          <p:spPr>
            <a:xfrm>
              <a:off x="8125324" y="4810309"/>
              <a:ext cx="3080085" cy="488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125324" y="5537539"/>
              <a:ext cx="3080085" cy="1152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17565" y="4913319"/>
              <a:ext cx="2895600" cy="276999"/>
            </a:xfrm>
            <a:prstGeom prst="rect">
              <a:avLst/>
            </a:prstGeom>
            <a:noFill/>
          </p:spPr>
          <p:txBody>
            <a:bodyPr wrap="square" rtlCol="0">
              <a:spAutoFit/>
            </a:bodyPr>
            <a:lstStyle/>
            <a:p>
              <a:r>
                <a:rPr lang="en-US" sz="1200" dirty="0" smtClean="0">
                  <a:solidFill>
                    <a:srgbClr val="002060"/>
                  </a:solidFill>
                </a:rPr>
                <a:t>Servicer send P-Record to state. </a:t>
              </a:r>
              <a:endParaRPr lang="en-US" sz="1200" dirty="0">
                <a:solidFill>
                  <a:srgbClr val="002060"/>
                </a:solidFill>
              </a:endParaRPr>
            </a:p>
          </p:txBody>
        </p:sp>
        <p:sp>
          <p:nvSpPr>
            <p:cNvPr id="26" name="TextBox 25"/>
            <p:cNvSpPr txBox="1"/>
            <p:nvPr/>
          </p:nvSpPr>
          <p:spPr>
            <a:xfrm>
              <a:off x="8217565" y="5608130"/>
              <a:ext cx="2895600" cy="1015663"/>
            </a:xfrm>
            <a:prstGeom prst="rect">
              <a:avLst/>
            </a:prstGeom>
            <a:noFill/>
          </p:spPr>
          <p:txBody>
            <a:bodyPr wrap="square" rtlCol="0">
              <a:spAutoFit/>
            </a:bodyPr>
            <a:lstStyle/>
            <a:p>
              <a:r>
                <a:rPr lang="en-US" sz="1200" dirty="0" smtClean="0">
                  <a:solidFill>
                    <a:srgbClr val="002060"/>
                  </a:solidFill>
                </a:rPr>
                <a:t>State sends T-Record to Servicer indicating final payment (for program completion or non-compliance) has been made. </a:t>
              </a:r>
            </a:p>
            <a:p>
              <a:endParaRPr lang="en-US" sz="1200" dirty="0">
                <a:solidFill>
                  <a:srgbClr val="002060"/>
                </a:solidFill>
              </a:endParaRPr>
            </a:p>
            <a:p>
              <a:r>
                <a:rPr lang="en-US" sz="1200" dirty="0" smtClean="0">
                  <a:solidFill>
                    <a:srgbClr val="002060"/>
                  </a:solidFill>
                </a:rPr>
                <a:t>CDF Record process is terminated. </a:t>
              </a:r>
              <a:endParaRPr lang="en-US" sz="1200" dirty="0">
                <a:solidFill>
                  <a:srgbClr val="002060"/>
                </a:solidFill>
              </a:endParaRPr>
            </a:p>
          </p:txBody>
        </p:sp>
      </p:grpSp>
      <p:sp>
        <p:nvSpPr>
          <p:cNvPr id="27" name="TextBox 26"/>
          <p:cNvSpPr txBox="1"/>
          <p:nvPr/>
        </p:nvSpPr>
        <p:spPr>
          <a:xfrm>
            <a:off x="441158" y="5390147"/>
            <a:ext cx="2622884" cy="1277273"/>
          </a:xfrm>
          <a:prstGeom prst="rect">
            <a:avLst/>
          </a:prstGeom>
          <a:noFill/>
        </p:spPr>
        <p:txBody>
          <a:bodyPr wrap="square" rtlCol="0">
            <a:spAutoFit/>
          </a:bodyPr>
          <a:lstStyle/>
          <a:p>
            <a:r>
              <a:rPr lang="en-US" sz="1100" dirty="0" smtClean="0">
                <a:solidFill>
                  <a:srgbClr val="002060"/>
                </a:solidFill>
              </a:rPr>
              <a:t>*Timing of A and B Records may vary among states. The A Record informs the servicer that the homeowner has been approved for HAF assistance. The B Record includes the benefit amount to be funded (for each homeowner) that will be included in the Bulk ACH batch. </a:t>
            </a:r>
            <a:endParaRPr lang="en-US" sz="1100" dirty="0">
              <a:solidFill>
                <a:srgbClr val="002060"/>
              </a:solidFill>
            </a:endParaRPr>
          </a:p>
        </p:txBody>
      </p:sp>
      <p:pic>
        <p:nvPicPr>
          <p:cNvPr id="3" name="Picture 2"/>
          <p:cNvPicPr>
            <a:picLocks noChangeAspect="1"/>
          </p:cNvPicPr>
          <p:nvPr/>
        </p:nvPicPr>
        <p:blipFill>
          <a:blip r:embed="rId2"/>
          <a:stretch>
            <a:fillRect/>
          </a:stretch>
        </p:blipFill>
        <p:spPr>
          <a:xfrm>
            <a:off x="10504383" y="5840368"/>
            <a:ext cx="1542422" cy="890093"/>
          </a:xfrm>
          <a:prstGeom prst="rect">
            <a:avLst/>
          </a:prstGeom>
        </p:spPr>
      </p:pic>
    </p:spTree>
    <p:extLst>
      <p:ext uri="{BB962C8B-B14F-4D97-AF65-F5344CB8AC3E}">
        <p14:creationId xmlns:p14="http://schemas.microsoft.com/office/powerpoint/2010/main" val="453532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CDF RECORDS &amp; PROGRAM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7394101"/>
              </p:ext>
            </p:extLst>
          </p:nvPr>
        </p:nvGraphicFramePr>
        <p:xfrm>
          <a:off x="2230438" y="2638425"/>
          <a:ext cx="7731124" cy="3783965"/>
        </p:xfrm>
        <a:graphic>
          <a:graphicData uri="http://schemas.openxmlformats.org/drawingml/2006/table">
            <a:tbl>
              <a:tblPr firstRow="1" bandRow="1">
                <a:tableStyleId>{5C22544A-7EE6-4342-B048-85BDC9FD1C3A}</a:tableStyleId>
              </a:tblPr>
              <a:tblGrid>
                <a:gridCol w="1932781">
                  <a:extLst>
                    <a:ext uri="{9D8B030D-6E8A-4147-A177-3AD203B41FA5}">
                      <a16:colId xmlns:a16="http://schemas.microsoft.com/office/drawing/2014/main" val="1017277320"/>
                    </a:ext>
                  </a:extLst>
                </a:gridCol>
                <a:gridCol w="1932781">
                  <a:extLst>
                    <a:ext uri="{9D8B030D-6E8A-4147-A177-3AD203B41FA5}">
                      <a16:colId xmlns:a16="http://schemas.microsoft.com/office/drawing/2014/main" val="1874720512"/>
                    </a:ext>
                  </a:extLst>
                </a:gridCol>
                <a:gridCol w="1932781">
                  <a:extLst>
                    <a:ext uri="{9D8B030D-6E8A-4147-A177-3AD203B41FA5}">
                      <a16:colId xmlns:a16="http://schemas.microsoft.com/office/drawing/2014/main" val="1628384667"/>
                    </a:ext>
                  </a:extLst>
                </a:gridCol>
                <a:gridCol w="1932781">
                  <a:extLst>
                    <a:ext uri="{9D8B030D-6E8A-4147-A177-3AD203B41FA5}">
                      <a16:colId xmlns:a16="http://schemas.microsoft.com/office/drawing/2014/main" val="4030245478"/>
                    </a:ext>
                  </a:extLst>
                </a:gridCol>
              </a:tblGrid>
              <a:tr h="370840">
                <a:tc>
                  <a:txBody>
                    <a:bodyPr/>
                    <a:lstStyle/>
                    <a:p>
                      <a:pPr algn="ctr"/>
                      <a:endParaRPr lang="en-US" dirty="0"/>
                    </a:p>
                  </a:txBody>
                  <a:tcPr/>
                </a:tc>
                <a:tc>
                  <a:txBody>
                    <a:bodyPr/>
                    <a:lstStyle/>
                    <a:p>
                      <a:pPr algn="ctr"/>
                      <a:r>
                        <a:rPr lang="en-US" b="0" dirty="0" smtClean="0"/>
                        <a:t>STATE TO SERVICER</a:t>
                      </a:r>
                      <a:endParaRPr lang="en-US" b="0" dirty="0"/>
                    </a:p>
                  </a:txBody>
                  <a:tcPr/>
                </a:tc>
                <a:tc>
                  <a:txBody>
                    <a:bodyPr/>
                    <a:lstStyle/>
                    <a:p>
                      <a:pPr algn="ctr"/>
                      <a:r>
                        <a:rPr lang="en-US" b="0" dirty="0" smtClean="0"/>
                        <a:t>SERVICER</a:t>
                      </a:r>
                      <a:r>
                        <a:rPr lang="en-US" b="0" baseline="0" dirty="0" smtClean="0"/>
                        <a:t> TO STATE</a:t>
                      </a:r>
                      <a:endParaRPr lang="en-US" b="0" dirty="0"/>
                    </a:p>
                  </a:txBody>
                  <a:tcPr/>
                </a:tc>
                <a:tc>
                  <a:txBody>
                    <a:bodyPr/>
                    <a:lstStyle/>
                    <a:p>
                      <a:pPr algn="ctr"/>
                      <a:r>
                        <a:rPr lang="en-US" b="0" dirty="0" smtClean="0"/>
                        <a:t>REINSTATEMENT</a:t>
                      </a:r>
                      <a:endParaRPr lang="en-US" b="0" dirty="0"/>
                    </a:p>
                  </a:txBody>
                  <a:tcPr/>
                </a:tc>
                <a:extLst>
                  <a:ext uri="{0D108BD9-81ED-4DB2-BD59-A6C34878D82A}">
                    <a16:rowId xmlns:a16="http://schemas.microsoft.com/office/drawing/2014/main" val="3775558751"/>
                  </a:ext>
                </a:extLst>
              </a:tr>
              <a:tr h="370840">
                <a:tc>
                  <a:txBody>
                    <a:bodyPr/>
                    <a:lstStyle/>
                    <a:p>
                      <a:r>
                        <a:rPr lang="en-US" dirty="0" smtClean="0">
                          <a:solidFill>
                            <a:srgbClr val="002060"/>
                          </a:solidFill>
                        </a:rPr>
                        <a:t>PROGRAM</a:t>
                      </a:r>
                      <a:r>
                        <a:rPr lang="en-US" baseline="0" dirty="0" smtClean="0">
                          <a:solidFill>
                            <a:srgbClr val="002060"/>
                          </a:solidFill>
                        </a:rPr>
                        <a:t> LETTER </a:t>
                      </a:r>
                    </a:p>
                    <a:p>
                      <a:r>
                        <a:rPr lang="en-US" baseline="0" dirty="0" smtClean="0">
                          <a:solidFill>
                            <a:srgbClr val="002060"/>
                          </a:solidFill>
                        </a:rPr>
                        <a:t>RECORD TYPE</a:t>
                      </a:r>
                      <a:endParaRPr lang="en-US" dirty="0">
                        <a:solidFill>
                          <a:srgbClr val="002060"/>
                        </a:solidFill>
                      </a:endParaRPr>
                    </a:p>
                  </a:txBody>
                  <a:tcPr/>
                </a:tc>
                <a:tc>
                  <a:txBody>
                    <a:bodyPr/>
                    <a:lstStyle/>
                    <a:p>
                      <a:endParaRPr lang="en-US" dirty="0"/>
                    </a:p>
                  </a:txBody>
                  <a:tcPr/>
                </a:tc>
                <a:tc>
                  <a:txBody>
                    <a:bodyPr/>
                    <a:lstStyle/>
                    <a:p>
                      <a:endParaRPr lang="en-US"/>
                    </a:p>
                  </a:txBody>
                  <a:tcPr/>
                </a:tc>
                <a:tc>
                  <a:txBody>
                    <a:bodyPr/>
                    <a:lstStyle/>
                    <a:p>
                      <a:pPr algn="ctr"/>
                      <a:r>
                        <a:rPr lang="en-US" dirty="0" smtClean="0">
                          <a:solidFill>
                            <a:srgbClr val="002060"/>
                          </a:solidFill>
                        </a:rPr>
                        <a:t>R</a:t>
                      </a:r>
                      <a:endParaRPr lang="en-US" dirty="0">
                        <a:solidFill>
                          <a:srgbClr val="002060"/>
                        </a:solidFill>
                      </a:endParaRPr>
                    </a:p>
                  </a:txBody>
                  <a:tcPr/>
                </a:tc>
                <a:extLst>
                  <a:ext uri="{0D108BD9-81ED-4DB2-BD59-A6C34878D82A}">
                    <a16:rowId xmlns:a16="http://schemas.microsoft.com/office/drawing/2014/main" val="3228704727"/>
                  </a:ext>
                </a:extLst>
              </a:tr>
              <a:tr h="370840">
                <a:tc>
                  <a:txBody>
                    <a:bodyPr/>
                    <a:lstStyle/>
                    <a:p>
                      <a:pPr algn="l" fontAlgn="b"/>
                      <a:r>
                        <a:rPr lang="en-US" sz="1200" b="1" i="0" u="none" strike="noStrike" dirty="0">
                          <a:solidFill>
                            <a:srgbClr val="002060"/>
                          </a:solidFill>
                          <a:latin typeface="Calibri"/>
                        </a:rPr>
                        <a:t>A</a:t>
                      </a:r>
                      <a:r>
                        <a:rPr lang="en-US" sz="1200" b="0" i="0" u="none" strike="noStrike" dirty="0">
                          <a:solidFill>
                            <a:srgbClr val="002060"/>
                          </a:solidFill>
                          <a:latin typeface="Calibri"/>
                        </a:rPr>
                        <a:t>- Approval</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3870478144"/>
                  </a:ext>
                </a:extLst>
              </a:tr>
              <a:tr h="370840">
                <a:tc>
                  <a:txBody>
                    <a:bodyPr/>
                    <a:lstStyle/>
                    <a:p>
                      <a:pPr algn="l" fontAlgn="b"/>
                      <a:r>
                        <a:rPr lang="en-US" sz="1200" b="1" i="0" u="none" strike="noStrike" dirty="0">
                          <a:solidFill>
                            <a:srgbClr val="002060"/>
                          </a:solidFill>
                          <a:latin typeface="Calibri"/>
                        </a:rPr>
                        <a:t>B</a:t>
                      </a:r>
                      <a:r>
                        <a:rPr lang="en-US" sz="1200" b="0" i="0" u="none" strike="noStrike" dirty="0">
                          <a:solidFill>
                            <a:srgbClr val="002060"/>
                          </a:solidFill>
                          <a:latin typeface="Calibri"/>
                        </a:rPr>
                        <a:t> - Bulk Payment Transfer</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2573526966"/>
                  </a:ext>
                </a:extLst>
              </a:tr>
              <a:tr h="370840">
                <a:tc>
                  <a:txBody>
                    <a:bodyPr/>
                    <a:lstStyle/>
                    <a:p>
                      <a:pPr algn="l" fontAlgn="b"/>
                      <a:r>
                        <a:rPr lang="en-US" sz="1200" b="1" i="0" u="none" strike="noStrike" dirty="0">
                          <a:solidFill>
                            <a:srgbClr val="002060"/>
                          </a:solidFill>
                          <a:latin typeface="Calibri"/>
                        </a:rPr>
                        <a:t>C</a:t>
                      </a:r>
                      <a:r>
                        <a:rPr lang="en-US" sz="1200" b="0" i="0" u="none" strike="noStrike" dirty="0">
                          <a:solidFill>
                            <a:srgbClr val="002060"/>
                          </a:solidFill>
                          <a:latin typeface="Calibri"/>
                        </a:rPr>
                        <a:t>- Correction</a:t>
                      </a:r>
                      <a:endParaRPr lang="en-US" sz="1200" b="1" i="0" u="none" strike="noStrike" dirty="0">
                        <a:solidFill>
                          <a:srgbClr val="002060"/>
                        </a:solidFill>
                        <a:latin typeface="Calibri"/>
                      </a:endParaRPr>
                    </a:p>
                  </a:txBody>
                  <a:tcPr marR="12697" marT="9525" marB="0" anchor="ctr"/>
                </a:tc>
                <a:tc>
                  <a:txBody>
                    <a:bodyPr/>
                    <a:lstStyle/>
                    <a:p>
                      <a:pPr algn="l" fontAlgn="b"/>
                      <a:r>
                        <a:rPr lang="en-US" sz="1200" b="0"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2387733984"/>
                  </a:ext>
                </a:extLst>
              </a:tr>
              <a:tr h="370840">
                <a:tc>
                  <a:txBody>
                    <a:bodyPr/>
                    <a:lstStyle/>
                    <a:p>
                      <a:pPr algn="l" fontAlgn="b"/>
                      <a:r>
                        <a:rPr lang="en-US" sz="1200" b="1" i="0" u="none" strike="noStrike" dirty="0">
                          <a:solidFill>
                            <a:srgbClr val="002060"/>
                          </a:solidFill>
                          <a:latin typeface="Calibri"/>
                        </a:rPr>
                        <a:t>D</a:t>
                      </a:r>
                      <a:r>
                        <a:rPr lang="en-US" sz="1200" b="0" i="0" u="none" strike="noStrike" dirty="0">
                          <a:solidFill>
                            <a:srgbClr val="002060"/>
                          </a:solidFill>
                          <a:latin typeface="Calibri"/>
                        </a:rPr>
                        <a:t>- State Decline</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1565650337"/>
                  </a:ext>
                </a:extLst>
              </a:tr>
              <a:tr h="370840">
                <a:tc>
                  <a:txBody>
                    <a:bodyPr/>
                    <a:lstStyle/>
                    <a:p>
                      <a:pPr algn="l" fontAlgn="b"/>
                      <a:r>
                        <a:rPr lang="en-US" sz="1200" b="1" i="0" u="none" strike="noStrike" dirty="0">
                          <a:solidFill>
                            <a:srgbClr val="002060"/>
                          </a:solidFill>
                          <a:latin typeface="Calibri"/>
                        </a:rPr>
                        <a:t>I</a:t>
                      </a:r>
                      <a:r>
                        <a:rPr lang="en-US" sz="1200" b="0" i="0" u="none" strike="noStrike" dirty="0">
                          <a:solidFill>
                            <a:srgbClr val="002060"/>
                          </a:solidFill>
                          <a:latin typeface="Calibri"/>
                        </a:rPr>
                        <a:t> - Initial Submission (Request)</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2650767876"/>
                  </a:ext>
                </a:extLst>
              </a:tr>
              <a:tr h="370840">
                <a:tc>
                  <a:txBody>
                    <a:bodyPr/>
                    <a:lstStyle/>
                    <a:p>
                      <a:pPr algn="l" fontAlgn="b"/>
                      <a:r>
                        <a:rPr lang="en-US" sz="1200" b="1" i="0" u="none" strike="noStrike" dirty="0">
                          <a:solidFill>
                            <a:srgbClr val="002060"/>
                          </a:solidFill>
                          <a:latin typeface="Calibri"/>
                        </a:rPr>
                        <a:t>O </a:t>
                      </a:r>
                      <a:r>
                        <a:rPr lang="en-US" sz="1200" b="0" i="0" u="none" strike="noStrike" dirty="0">
                          <a:solidFill>
                            <a:srgbClr val="002060"/>
                          </a:solidFill>
                          <a:latin typeface="Calibri"/>
                        </a:rPr>
                        <a:t>- Objection by Servicer</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2447803145"/>
                  </a:ext>
                </a:extLst>
              </a:tr>
            </a:tbl>
          </a:graphicData>
        </a:graphic>
      </p:graphicFrame>
      <p:cxnSp>
        <p:nvCxnSpPr>
          <p:cNvPr id="6" name="Straight Connector 5"/>
          <p:cNvCxnSpPr/>
          <p:nvPr/>
        </p:nvCxnSpPr>
        <p:spPr>
          <a:xfrm>
            <a:off x="2334126" y="3866147"/>
            <a:ext cx="142774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Bent Arrow 6"/>
          <p:cNvSpPr/>
          <p:nvPr/>
        </p:nvSpPr>
        <p:spPr>
          <a:xfrm rot="5400000">
            <a:off x="3842084" y="3938336"/>
            <a:ext cx="232611" cy="2406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Arrow 8"/>
          <p:cNvSpPr/>
          <p:nvPr/>
        </p:nvSpPr>
        <p:spPr>
          <a:xfrm>
            <a:off x="3465095" y="3368845"/>
            <a:ext cx="5358063" cy="168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0514410" y="5847469"/>
            <a:ext cx="1542422" cy="890093"/>
          </a:xfrm>
          <a:prstGeom prst="rect">
            <a:avLst/>
          </a:prstGeom>
        </p:spPr>
      </p:pic>
    </p:spTree>
    <p:extLst>
      <p:ext uri="{BB962C8B-B14F-4D97-AF65-F5344CB8AC3E}">
        <p14:creationId xmlns:p14="http://schemas.microsoft.com/office/powerpoint/2010/main" val="22759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CDF RECORDS &amp; PROGRAM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3741095"/>
              </p:ext>
            </p:extLst>
          </p:nvPr>
        </p:nvGraphicFramePr>
        <p:xfrm>
          <a:off x="2230438" y="2638425"/>
          <a:ext cx="7731124" cy="3788410"/>
        </p:xfrm>
        <a:graphic>
          <a:graphicData uri="http://schemas.openxmlformats.org/drawingml/2006/table">
            <a:tbl>
              <a:tblPr firstRow="1" bandRow="1">
                <a:tableStyleId>{5C22544A-7EE6-4342-B048-85BDC9FD1C3A}</a:tableStyleId>
              </a:tblPr>
              <a:tblGrid>
                <a:gridCol w="1932781">
                  <a:extLst>
                    <a:ext uri="{9D8B030D-6E8A-4147-A177-3AD203B41FA5}">
                      <a16:colId xmlns:a16="http://schemas.microsoft.com/office/drawing/2014/main" val="1017277320"/>
                    </a:ext>
                  </a:extLst>
                </a:gridCol>
                <a:gridCol w="1932781">
                  <a:extLst>
                    <a:ext uri="{9D8B030D-6E8A-4147-A177-3AD203B41FA5}">
                      <a16:colId xmlns:a16="http://schemas.microsoft.com/office/drawing/2014/main" val="1874720512"/>
                    </a:ext>
                  </a:extLst>
                </a:gridCol>
                <a:gridCol w="1932781">
                  <a:extLst>
                    <a:ext uri="{9D8B030D-6E8A-4147-A177-3AD203B41FA5}">
                      <a16:colId xmlns:a16="http://schemas.microsoft.com/office/drawing/2014/main" val="1628384667"/>
                    </a:ext>
                  </a:extLst>
                </a:gridCol>
                <a:gridCol w="1932781">
                  <a:extLst>
                    <a:ext uri="{9D8B030D-6E8A-4147-A177-3AD203B41FA5}">
                      <a16:colId xmlns:a16="http://schemas.microsoft.com/office/drawing/2014/main" val="4030245478"/>
                    </a:ext>
                  </a:extLst>
                </a:gridCol>
              </a:tblGrid>
              <a:tr h="370840">
                <a:tc>
                  <a:txBody>
                    <a:bodyPr/>
                    <a:lstStyle/>
                    <a:p>
                      <a:pPr algn="ctr"/>
                      <a:endParaRPr lang="en-US" dirty="0"/>
                    </a:p>
                  </a:txBody>
                  <a:tcPr/>
                </a:tc>
                <a:tc>
                  <a:txBody>
                    <a:bodyPr/>
                    <a:lstStyle/>
                    <a:p>
                      <a:pPr algn="ctr"/>
                      <a:r>
                        <a:rPr lang="en-US" b="0" dirty="0" smtClean="0"/>
                        <a:t>STATE TO SERVICER</a:t>
                      </a:r>
                      <a:endParaRPr lang="en-US" b="0" dirty="0"/>
                    </a:p>
                  </a:txBody>
                  <a:tcPr/>
                </a:tc>
                <a:tc>
                  <a:txBody>
                    <a:bodyPr/>
                    <a:lstStyle/>
                    <a:p>
                      <a:pPr algn="ctr"/>
                      <a:r>
                        <a:rPr lang="en-US" b="0" dirty="0" smtClean="0"/>
                        <a:t>SERVICER</a:t>
                      </a:r>
                      <a:r>
                        <a:rPr lang="en-US" b="0" baseline="0" dirty="0" smtClean="0"/>
                        <a:t> TO STATE</a:t>
                      </a:r>
                      <a:endParaRPr lang="en-US" b="0" dirty="0"/>
                    </a:p>
                  </a:txBody>
                  <a:tcPr/>
                </a:tc>
                <a:tc>
                  <a:txBody>
                    <a:bodyPr/>
                    <a:lstStyle/>
                    <a:p>
                      <a:pPr algn="ctr"/>
                      <a:r>
                        <a:rPr lang="en-US" b="0" dirty="0" smtClean="0"/>
                        <a:t>REINSTATEMENT</a:t>
                      </a:r>
                      <a:endParaRPr lang="en-US" b="0" dirty="0"/>
                    </a:p>
                  </a:txBody>
                  <a:tcPr/>
                </a:tc>
                <a:extLst>
                  <a:ext uri="{0D108BD9-81ED-4DB2-BD59-A6C34878D82A}">
                    <a16:rowId xmlns:a16="http://schemas.microsoft.com/office/drawing/2014/main" val="3775558751"/>
                  </a:ext>
                </a:extLst>
              </a:tr>
              <a:tr h="370840">
                <a:tc>
                  <a:txBody>
                    <a:bodyPr/>
                    <a:lstStyle/>
                    <a:p>
                      <a:r>
                        <a:rPr lang="en-US" dirty="0" smtClean="0">
                          <a:solidFill>
                            <a:srgbClr val="002060"/>
                          </a:solidFill>
                        </a:rPr>
                        <a:t>PROGRAM</a:t>
                      </a:r>
                      <a:r>
                        <a:rPr lang="en-US" baseline="0" dirty="0" smtClean="0">
                          <a:solidFill>
                            <a:srgbClr val="002060"/>
                          </a:solidFill>
                        </a:rPr>
                        <a:t> </a:t>
                      </a:r>
                      <a:r>
                        <a:rPr lang="en-US" u="none" baseline="0" dirty="0" smtClean="0">
                          <a:solidFill>
                            <a:srgbClr val="002060"/>
                          </a:solidFill>
                        </a:rPr>
                        <a:t>LETTER </a:t>
                      </a:r>
                    </a:p>
                    <a:p>
                      <a:r>
                        <a:rPr lang="en-US" baseline="0" dirty="0" smtClean="0">
                          <a:solidFill>
                            <a:srgbClr val="002060"/>
                          </a:solidFill>
                        </a:rPr>
                        <a:t>RECORD TYPE</a:t>
                      </a:r>
                      <a:endParaRPr lang="en-US" dirty="0">
                        <a:solidFill>
                          <a:srgbClr val="002060"/>
                        </a:solidFill>
                      </a:endParaRPr>
                    </a:p>
                  </a:txBody>
                  <a:tcPr/>
                </a:tc>
                <a:tc>
                  <a:txBody>
                    <a:bodyPr/>
                    <a:lstStyle/>
                    <a:p>
                      <a:endParaRPr lang="en-US" dirty="0"/>
                    </a:p>
                  </a:txBody>
                  <a:tcPr/>
                </a:tc>
                <a:tc>
                  <a:txBody>
                    <a:bodyPr/>
                    <a:lstStyle/>
                    <a:p>
                      <a:endParaRPr lang="en-US"/>
                    </a:p>
                  </a:txBody>
                  <a:tcPr/>
                </a:tc>
                <a:tc>
                  <a:txBody>
                    <a:bodyPr/>
                    <a:lstStyle/>
                    <a:p>
                      <a:pPr algn="ctr"/>
                      <a:r>
                        <a:rPr lang="en-US" dirty="0" smtClean="0">
                          <a:solidFill>
                            <a:srgbClr val="002060"/>
                          </a:solidFill>
                        </a:rPr>
                        <a:t>R</a:t>
                      </a:r>
                      <a:endParaRPr lang="en-US" dirty="0">
                        <a:solidFill>
                          <a:srgbClr val="002060"/>
                        </a:solidFill>
                      </a:endParaRPr>
                    </a:p>
                  </a:txBody>
                  <a:tcPr/>
                </a:tc>
                <a:extLst>
                  <a:ext uri="{0D108BD9-81ED-4DB2-BD59-A6C34878D82A}">
                    <a16:rowId xmlns:a16="http://schemas.microsoft.com/office/drawing/2014/main" val="3228704727"/>
                  </a:ext>
                </a:extLst>
              </a:tr>
              <a:tr h="370840">
                <a:tc>
                  <a:txBody>
                    <a:bodyPr/>
                    <a:lstStyle/>
                    <a:p>
                      <a:pPr algn="l" fontAlgn="b"/>
                      <a:r>
                        <a:rPr lang="en-US" sz="1200" b="1" i="0" u="none" strike="noStrike" dirty="0">
                          <a:solidFill>
                            <a:srgbClr val="002060"/>
                          </a:solidFill>
                          <a:latin typeface="Calibri"/>
                        </a:rPr>
                        <a:t>P</a:t>
                      </a:r>
                      <a:r>
                        <a:rPr lang="en-US" sz="1200" b="0" i="0" u="none" strike="noStrike" dirty="0">
                          <a:solidFill>
                            <a:srgbClr val="002060"/>
                          </a:solidFill>
                          <a:latin typeface="Calibri"/>
                        </a:rPr>
                        <a:t>- Payments applied</a:t>
                      </a:r>
                      <a:endParaRPr lang="en-US" sz="1200" b="1" i="0" u="none" strike="noStrike" dirty="0">
                        <a:solidFill>
                          <a:srgbClr val="002060"/>
                        </a:solidFill>
                        <a:latin typeface="Calibri"/>
                      </a:endParaRPr>
                    </a:p>
                  </a:txBody>
                  <a:tcPr marR="9525" marT="9525" marB="0" anchor="ctr"/>
                </a:tc>
                <a:tc>
                  <a:txBody>
                    <a:bodyPr/>
                    <a:lstStyle/>
                    <a:p>
                      <a:pPr algn="ctr" fontAlgn="b"/>
                      <a:r>
                        <a:rPr lang="en-US" sz="1200" b="1" i="0" u="none" strike="noStrike" dirty="0">
                          <a:solidFill>
                            <a:srgbClr val="002060"/>
                          </a:solidFill>
                          <a:latin typeface="Calibri"/>
                        </a:rPr>
                        <a:t> </a:t>
                      </a:r>
                    </a:p>
                  </a:txBody>
                  <a:tcPr marL="9525" marR="9525" marT="9525" marB="0" anchor="ctr"/>
                </a:tc>
                <a:tc>
                  <a:txBody>
                    <a:bodyPr/>
                    <a:lstStyle/>
                    <a:p>
                      <a:pPr algn="ctr" fontAlgn="b"/>
                      <a:r>
                        <a:rPr lang="en-US" sz="1200" b="1" i="0" u="none" strike="noStrike" dirty="0">
                          <a:solidFill>
                            <a:srgbClr val="002060"/>
                          </a:solidFill>
                          <a:latin typeface="Calibri"/>
                        </a:rPr>
                        <a:t>X</a:t>
                      </a:r>
                    </a:p>
                  </a:txBody>
                  <a:tcPr marL="9525" marR="9525" marT="9525" marB="0" anchor="ctr"/>
                </a:tc>
                <a:tc>
                  <a:txBody>
                    <a:bodyPr/>
                    <a:lstStyle/>
                    <a:p>
                      <a:pPr algn="ctr" fontAlgn="b"/>
                      <a:r>
                        <a:rPr lang="en-US" sz="1200" b="1" i="0" u="none" strike="noStrike" dirty="0">
                          <a:solidFill>
                            <a:srgbClr val="002060"/>
                          </a:solidFill>
                          <a:latin typeface="Calibri"/>
                        </a:rPr>
                        <a:t>X</a:t>
                      </a:r>
                    </a:p>
                  </a:txBody>
                  <a:tcPr marL="9525" marR="9525" marT="9525" marB="0" anchor="ctr"/>
                </a:tc>
                <a:extLst>
                  <a:ext uri="{0D108BD9-81ED-4DB2-BD59-A6C34878D82A}">
                    <a16:rowId xmlns:a16="http://schemas.microsoft.com/office/drawing/2014/main" val="3870478144"/>
                  </a:ext>
                </a:extLst>
              </a:tr>
              <a:tr h="370840">
                <a:tc>
                  <a:txBody>
                    <a:bodyPr/>
                    <a:lstStyle/>
                    <a:p>
                      <a:pPr algn="l" fontAlgn="b"/>
                      <a:r>
                        <a:rPr lang="en-US" sz="1200" b="1" i="0" u="none" strike="noStrike" dirty="0">
                          <a:solidFill>
                            <a:srgbClr val="002060"/>
                          </a:solidFill>
                          <a:latin typeface="Calibri"/>
                        </a:rPr>
                        <a:t>Q</a:t>
                      </a:r>
                      <a:r>
                        <a:rPr lang="en-US" sz="1200" b="0" i="0" u="none" strike="noStrike" dirty="0">
                          <a:solidFill>
                            <a:srgbClr val="002060"/>
                          </a:solidFill>
                          <a:latin typeface="Calibri"/>
                        </a:rPr>
                        <a:t> - Re-Quote when good through date expires</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2573526966"/>
                  </a:ext>
                </a:extLst>
              </a:tr>
              <a:tr h="370840">
                <a:tc>
                  <a:txBody>
                    <a:bodyPr/>
                    <a:lstStyle/>
                    <a:p>
                      <a:pPr algn="l" fontAlgn="b"/>
                      <a:r>
                        <a:rPr lang="en-US" sz="1200" b="1" i="0" u="none" strike="noStrike" dirty="0">
                          <a:solidFill>
                            <a:srgbClr val="002060"/>
                          </a:solidFill>
                          <a:latin typeface="Calibri"/>
                        </a:rPr>
                        <a:t>R</a:t>
                      </a:r>
                      <a:r>
                        <a:rPr lang="en-US" sz="1200" b="0" i="0" u="none" strike="noStrike" dirty="0">
                          <a:solidFill>
                            <a:srgbClr val="002060"/>
                          </a:solidFill>
                          <a:latin typeface="Calibri"/>
                        </a:rPr>
                        <a:t> -  Refund overage to state</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2387733984"/>
                  </a:ext>
                </a:extLst>
              </a:tr>
              <a:tr h="370840">
                <a:tc>
                  <a:txBody>
                    <a:bodyPr/>
                    <a:lstStyle/>
                    <a:p>
                      <a:pPr algn="l" fontAlgn="b"/>
                      <a:r>
                        <a:rPr lang="en-US" sz="1200" b="1" i="0" u="none" strike="noStrike" dirty="0">
                          <a:solidFill>
                            <a:srgbClr val="002060"/>
                          </a:solidFill>
                          <a:latin typeface="Calibri"/>
                        </a:rPr>
                        <a:t>T</a:t>
                      </a:r>
                      <a:r>
                        <a:rPr lang="en-US" sz="1200" b="0" i="0" u="none" strike="noStrike" dirty="0">
                          <a:solidFill>
                            <a:srgbClr val="002060"/>
                          </a:solidFill>
                          <a:latin typeface="Calibri"/>
                        </a:rPr>
                        <a:t>- Termination</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1565650337"/>
                  </a:ext>
                </a:extLst>
              </a:tr>
              <a:tr h="370840">
                <a:tc>
                  <a:txBody>
                    <a:bodyPr/>
                    <a:lstStyle/>
                    <a:p>
                      <a:pPr algn="l" fontAlgn="b"/>
                      <a:r>
                        <a:rPr lang="en-US" sz="1200" b="1" i="0" u="none" strike="noStrike" dirty="0">
                          <a:solidFill>
                            <a:srgbClr val="002060"/>
                          </a:solidFill>
                          <a:latin typeface="Calibri"/>
                        </a:rPr>
                        <a:t>V</a:t>
                      </a:r>
                      <a:r>
                        <a:rPr lang="en-US" sz="1200" b="0" i="0" u="none" strike="noStrike" dirty="0">
                          <a:solidFill>
                            <a:srgbClr val="002060"/>
                          </a:solidFill>
                          <a:latin typeface="Calibri"/>
                        </a:rPr>
                        <a:t>- Validation (Response)</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2650767876"/>
                  </a:ext>
                </a:extLst>
              </a:tr>
              <a:tr h="370840">
                <a:tc>
                  <a:txBody>
                    <a:bodyPr/>
                    <a:lstStyle/>
                    <a:p>
                      <a:pPr algn="l" fontAlgn="b"/>
                      <a:r>
                        <a:rPr lang="en-US" sz="1200" b="1" i="0" u="none" strike="noStrike" dirty="0">
                          <a:solidFill>
                            <a:srgbClr val="002060"/>
                          </a:solidFill>
                          <a:latin typeface="Calibri"/>
                        </a:rPr>
                        <a:t>W</a:t>
                      </a:r>
                      <a:r>
                        <a:rPr lang="en-US" sz="1200" b="0" i="0" u="none" strike="noStrike" dirty="0">
                          <a:solidFill>
                            <a:srgbClr val="002060"/>
                          </a:solidFill>
                          <a:latin typeface="Calibri"/>
                        </a:rPr>
                        <a:t> - Withdrawn from Program</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2447803145"/>
                  </a:ext>
                </a:extLst>
              </a:tr>
            </a:tbl>
          </a:graphicData>
        </a:graphic>
      </p:graphicFrame>
      <p:sp>
        <p:nvSpPr>
          <p:cNvPr id="5" name="Right Arrow 4"/>
          <p:cNvSpPr/>
          <p:nvPr/>
        </p:nvSpPr>
        <p:spPr>
          <a:xfrm>
            <a:off x="3465095" y="3368845"/>
            <a:ext cx="5358063" cy="168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334126" y="3866147"/>
            <a:ext cx="142774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Bent Arrow 6"/>
          <p:cNvSpPr/>
          <p:nvPr/>
        </p:nvSpPr>
        <p:spPr>
          <a:xfrm rot="5400000">
            <a:off x="3842084" y="3938336"/>
            <a:ext cx="232611" cy="2406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stretch>
            <a:fillRect/>
          </a:stretch>
        </p:blipFill>
        <p:spPr>
          <a:xfrm>
            <a:off x="10514410" y="5847469"/>
            <a:ext cx="1542422" cy="890093"/>
          </a:xfrm>
          <a:prstGeom prst="rect">
            <a:avLst/>
          </a:prstGeom>
        </p:spPr>
      </p:pic>
    </p:spTree>
    <p:extLst>
      <p:ext uri="{BB962C8B-B14F-4D97-AF65-F5344CB8AC3E}">
        <p14:creationId xmlns:p14="http://schemas.microsoft.com/office/powerpoint/2010/main" val="525752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CDF RECORDS &amp; PROGRAM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3451850"/>
              </p:ext>
            </p:extLst>
          </p:nvPr>
        </p:nvGraphicFramePr>
        <p:xfrm>
          <a:off x="2230438" y="2638425"/>
          <a:ext cx="7731124" cy="1929765"/>
        </p:xfrm>
        <a:graphic>
          <a:graphicData uri="http://schemas.openxmlformats.org/drawingml/2006/table">
            <a:tbl>
              <a:tblPr firstRow="1" bandRow="1">
                <a:tableStyleId>{5C22544A-7EE6-4342-B048-85BDC9FD1C3A}</a:tableStyleId>
              </a:tblPr>
              <a:tblGrid>
                <a:gridCol w="1932781">
                  <a:extLst>
                    <a:ext uri="{9D8B030D-6E8A-4147-A177-3AD203B41FA5}">
                      <a16:colId xmlns:a16="http://schemas.microsoft.com/office/drawing/2014/main" val="1017277320"/>
                    </a:ext>
                  </a:extLst>
                </a:gridCol>
                <a:gridCol w="1932781">
                  <a:extLst>
                    <a:ext uri="{9D8B030D-6E8A-4147-A177-3AD203B41FA5}">
                      <a16:colId xmlns:a16="http://schemas.microsoft.com/office/drawing/2014/main" val="1874720512"/>
                    </a:ext>
                  </a:extLst>
                </a:gridCol>
                <a:gridCol w="1932781">
                  <a:extLst>
                    <a:ext uri="{9D8B030D-6E8A-4147-A177-3AD203B41FA5}">
                      <a16:colId xmlns:a16="http://schemas.microsoft.com/office/drawing/2014/main" val="1628384667"/>
                    </a:ext>
                  </a:extLst>
                </a:gridCol>
                <a:gridCol w="1932781">
                  <a:extLst>
                    <a:ext uri="{9D8B030D-6E8A-4147-A177-3AD203B41FA5}">
                      <a16:colId xmlns:a16="http://schemas.microsoft.com/office/drawing/2014/main" val="4030245478"/>
                    </a:ext>
                  </a:extLst>
                </a:gridCol>
              </a:tblGrid>
              <a:tr h="370840">
                <a:tc>
                  <a:txBody>
                    <a:bodyPr/>
                    <a:lstStyle/>
                    <a:p>
                      <a:pPr algn="ctr"/>
                      <a:endParaRPr lang="en-US" dirty="0"/>
                    </a:p>
                  </a:txBody>
                  <a:tcPr/>
                </a:tc>
                <a:tc>
                  <a:txBody>
                    <a:bodyPr/>
                    <a:lstStyle/>
                    <a:p>
                      <a:pPr algn="ctr"/>
                      <a:r>
                        <a:rPr lang="en-US" b="0" dirty="0" smtClean="0"/>
                        <a:t>STATE TO SERVICER</a:t>
                      </a:r>
                      <a:endParaRPr lang="en-US" b="0" dirty="0"/>
                    </a:p>
                  </a:txBody>
                  <a:tcPr/>
                </a:tc>
                <a:tc>
                  <a:txBody>
                    <a:bodyPr/>
                    <a:lstStyle/>
                    <a:p>
                      <a:pPr algn="ctr"/>
                      <a:r>
                        <a:rPr lang="en-US" b="0" dirty="0" smtClean="0"/>
                        <a:t>SERVICER</a:t>
                      </a:r>
                      <a:r>
                        <a:rPr lang="en-US" b="0" baseline="0" dirty="0" smtClean="0"/>
                        <a:t> TO STATE</a:t>
                      </a:r>
                      <a:endParaRPr lang="en-US" b="0" dirty="0"/>
                    </a:p>
                  </a:txBody>
                  <a:tcPr/>
                </a:tc>
                <a:tc>
                  <a:txBody>
                    <a:bodyPr/>
                    <a:lstStyle/>
                    <a:p>
                      <a:pPr algn="ctr"/>
                      <a:r>
                        <a:rPr lang="en-US" b="0" dirty="0" smtClean="0"/>
                        <a:t>REINSTATEMENT</a:t>
                      </a:r>
                      <a:endParaRPr lang="en-US" b="0" dirty="0"/>
                    </a:p>
                  </a:txBody>
                  <a:tcPr/>
                </a:tc>
                <a:extLst>
                  <a:ext uri="{0D108BD9-81ED-4DB2-BD59-A6C34878D82A}">
                    <a16:rowId xmlns:a16="http://schemas.microsoft.com/office/drawing/2014/main" val="3775558751"/>
                  </a:ext>
                </a:extLst>
              </a:tr>
              <a:tr h="370840">
                <a:tc>
                  <a:txBody>
                    <a:bodyPr/>
                    <a:lstStyle/>
                    <a:p>
                      <a:r>
                        <a:rPr lang="en-US" dirty="0" smtClean="0">
                          <a:solidFill>
                            <a:srgbClr val="002060"/>
                          </a:solidFill>
                        </a:rPr>
                        <a:t>PROGRAM</a:t>
                      </a:r>
                      <a:r>
                        <a:rPr lang="en-US" baseline="0" dirty="0" smtClean="0">
                          <a:solidFill>
                            <a:srgbClr val="002060"/>
                          </a:solidFill>
                        </a:rPr>
                        <a:t> </a:t>
                      </a:r>
                      <a:r>
                        <a:rPr lang="en-US" u="none" baseline="0" dirty="0" smtClean="0">
                          <a:solidFill>
                            <a:srgbClr val="002060"/>
                          </a:solidFill>
                        </a:rPr>
                        <a:t>LETTER </a:t>
                      </a:r>
                    </a:p>
                    <a:p>
                      <a:r>
                        <a:rPr lang="en-US" baseline="0" dirty="0" smtClean="0">
                          <a:solidFill>
                            <a:srgbClr val="002060"/>
                          </a:solidFill>
                        </a:rPr>
                        <a:t>RECORD TYPE</a:t>
                      </a:r>
                      <a:endParaRPr lang="en-US" dirty="0">
                        <a:solidFill>
                          <a:srgbClr val="002060"/>
                        </a:solidFill>
                      </a:endParaRPr>
                    </a:p>
                  </a:txBody>
                  <a:tcPr/>
                </a:tc>
                <a:tc>
                  <a:txBody>
                    <a:bodyPr/>
                    <a:lstStyle/>
                    <a:p>
                      <a:endParaRPr lang="en-US" dirty="0"/>
                    </a:p>
                  </a:txBody>
                  <a:tcPr/>
                </a:tc>
                <a:tc>
                  <a:txBody>
                    <a:bodyPr/>
                    <a:lstStyle/>
                    <a:p>
                      <a:endParaRPr lang="en-US"/>
                    </a:p>
                  </a:txBody>
                  <a:tcPr/>
                </a:tc>
                <a:tc>
                  <a:txBody>
                    <a:bodyPr/>
                    <a:lstStyle/>
                    <a:p>
                      <a:pPr algn="ctr"/>
                      <a:r>
                        <a:rPr lang="en-US" dirty="0" smtClean="0">
                          <a:solidFill>
                            <a:srgbClr val="002060"/>
                          </a:solidFill>
                        </a:rPr>
                        <a:t>R</a:t>
                      </a:r>
                      <a:endParaRPr lang="en-US" dirty="0">
                        <a:solidFill>
                          <a:srgbClr val="002060"/>
                        </a:solidFill>
                      </a:endParaRPr>
                    </a:p>
                  </a:txBody>
                  <a:tcPr/>
                </a:tc>
                <a:extLst>
                  <a:ext uri="{0D108BD9-81ED-4DB2-BD59-A6C34878D82A}">
                    <a16:rowId xmlns:a16="http://schemas.microsoft.com/office/drawing/2014/main" val="3228704727"/>
                  </a:ext>
                </a:extLst>
              </a:tr>
              <a:tr h="370840">
                <a:tc>
                  <a:txBody>
                    <a:bodyPr/>
                    <a:lstStyle/>
                    <a:p>
                      <a:pPr algn="l" fontAlgn="b"/>
                      <a:r>
                        <a:rPr lang="en-US" sz="1200" b="1" i="0" u="none" strike="noStrike" dirty="0">
                          <a:solidFill>
                            <a:srgbClr val="002060"/>
                          </a:solidFill>
                          <a:latin typeface="Calibri"/>
                        </a:rPr>
                        <a:t>Y</a:t>
                      </a:r>
                      <a:r>
                        <a:rPr lang="en-US" sz="1200" b="0" i="0" u="none" strike="noStrike" dirty="0">
                          <a:solidFill>
                            <a:srgbClr val="002060"/>
                          </a:solidFill>
                          <a:latin typeface="Calibri"/>
                        </a:rPr>
                        <a:t> - Re-Validation after receiving Q record</a:t>
                      </a:r>
                      <a:endParaRPr lang="en-US" sz="1200" b="1" i="0" u="none" strike="noStrike" dirty="0">
                        <a:solidFill>
                          <a:srgbClr val="002060"/>
                        </a:solidFill>
                        <a:latin typeface="Calibri"/>
                      </a:endParaRPr>
                    </a:p>
                  </a:txBody>
                  <a:tcPr marR="12697" marT="9525" marB="0" anchor="ctr"/>
                </a:tc>
                <a:tc>
                  <a:txBody>
                    <a:bodyPr/>
                    <a:lstStyle/>
                    <a:p>
                      <a:pPr algn="ctr" fontAlgn="b"/>
                      <a:r>
                        <a:rPr lang="en-US" sz="1200" b="1" i="0" u="none" strike="noStrike" dirty="0">
                          <a:solidFill>
                            <a:srgbClr val="002060"/>
                          </a:solidFill>
                          <a:latin typeface="Calibri"/>
                        </a:rPr>
                        <a:t> </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tc>
                  <a:txBody>
                    <a:bodyPr/>
                    <a:lstStyle/>
                    <a:p>
                      <a:pPr algn="ctr" fontAlgn="b"/>
                      <a:r>
                        <a:rPr lang="en-US" sz="1200" b="1" i="0" u="none" strike="noStrike" dirty="0">
                          <a:solidFill>
                            <a:srgbClr val="002060"/>
                          </a:solidFill>
                          <a:latin typeface="Calibri"/>
                        </a:rPr>
                        <a:t>X</a:t>
                      </a:r>
                    </a:p>
                  </a:txBody>
                  <a:tcPr marL="12697" marR="12697" marT="9525" marB="0" anchor="ctr"/>
                </a:tc>
                <a:extLst>
                  <a:ext uri="{0D108BD9-81ED-4DB2-BD59-A6C34878D82A}">
                    <a16:rowId xmlns:a16="http://schemas.microsoft.com/office/drawing/2014/main" val="3870478144"/>
                  </a:ext>
                </a:extLst>
              </a:tr>
            </a:tbl>
          </a:graphicData>
        </a:graphic>
      </p:graphicFrame>
      <p:sp>
        <p:nvSpPr>
          <p:cNvPr id="5" name="Right Arrow 4"/>
          <p:cNvSpPr/>
          <p:nvPr/>
        </p:nvSpPr>
        <p:spPr>
          <a:xfrm>
            <a:off x="3465095" y="3368845"/>
            <a:ext cx="5358063" cy="168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334126" y="3866147"/>
            <a:ext cx="142774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Bent Arrow 6"/>
          <p:cNvSpPr/>
          <p:nvPr/>
        </p:nvSpPr>
        <p:spPr>
          <a:xfrm rot="5400000">
            <a:off x="3842084" y="3938336"/>
            <a:ext cx="232611" cy="2406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stretch>
            <a:fillRect/>
          </a:stretch>
        </p:blipFill>
        <p:spPr>
          <a:xfrm>
            <a:off x="10514410" y="5831426"/>
            <a:ext cx="1542422" cy="890093"/>
          </a:xfrm>
          <a:prstGeom prst="rect">
            <a:avLst/>
          </a:prstGeom>
        </p:spPr>
      </p:pic>
    </p:spTree>
    <p:extLst>
      <p:ext uri="{BB962C8B-B14F-4D97-AF65-F5344CB8AC3E}">
        <p14:creationId xmlns:p14="http://schemas.microsoft.com/office/powerpoint/2010/main" val="30412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What to expect when receiving an </a:t>
            </a:r>
            <a:r>
              <a:rPr lang="en-US" sz="2400" dirty="0" smtClean="0"/>
              <a:t/>
            </a:r>
            <a:br>
              <a:rPr lang="en-US" sz="2400" dirty="0" smtClean="0"/>
            </a:br>
            <a:r>
              <a:rPr lang="en-US" sz="2400" dirty="0" smtClean="0"/>
              <a:t>I </a:t>
            </a:r>
            <a:r>
              <a:rPr lang="en-US" sz="2400" dirty="0"/>
              <a:t>(Inquiry) Record</a:t>
            </a:r>
            <a:endParaRPr lang="en-US" dirty="0"/>
          </a:p>
        </p:txBody>
      </p:sp>
      <p:sp>
        <p:nvSpPr>
          <p:cNvPr id="4" name="Text Placeholder 3"/>
          <p:cNvSpPr>
            <a:spLocks noGrp="1"/>
          </p:cNvSpPr>
          <p:nvPr>
            <p:ph type="body" sz="half" idx="2"/>
          </p:nvPr>
        </p:nvSpPr>
        <p:spPr/>
        <p:txBody>
          <a:bodyPr/>
          <a:lstStyle/>
          <a:p>
            <a:endParaRPr lang="en-US" dirty="0"/>
          </a:p>
        </p:txBody>
      </p:sp>
      <p:sp>
        <p:nvSpPr>
          <p:cNvPr id="6" name="Content Placeholder 5"/>
          <p:cNvSpPr>
            <a:spLocks noGrp="1"/>
          </p:cNvSpPr>
          <p:nvPr>
            <p:ph idx="1"/>
          </p:nvPr>
        </p:nvSpPr>
        <p:spPr/>
        <p:txBody>
          <a:bodyPr>
            <a:normAutofit lnSpcReduction="10000"/>
          </a:bodyPr>
          <a:lstStyle/>
          <a:p>
            <a:pPr marL="0" indent="0">
              <a:lnSpc>
                <a:spcPct val="90000"/>
              </a:lnSpc>
              <a:buNone/>
            </a:pPr>
            <a:r>
              <a:rPr lang="en-US" dirty="0" smtClean="0">
                <a:solidFill>
                  <a:srgbClr val="002060"/>
                </a:solidFill>
                <a:latin typeface="Calibri" panose="020F0502020204030204" pitchFamily="34" charset="0"/>
                <a:cs typeface="Calibri" panose="020F0502020204030204" pitchFamily="34" charset="0"/>
              </a:rPr>
              <a:t>Once </a:t>
            </a:r>
            <a:r>
              <a:rPr lang="en-US" dirty="0">
                <a:solidFill>
                  <a:srgbClr val="002060"/>
                </a:solidFill>
                <a:latin typeface="Calibri" panose="020F0502020204030204" pitchFamily="34" charset="0"/>
                <a:cs typeface="Calibri" panose="020F0502020204030204" pitchFamily="34" charset="0"/>
              </a:rPr>
              <a:t>a borrower’s file has been </a:t>
            </a:r>
            <a:r>
              <a:rPr lang="en-US" b="1" u="sng" dirty="0">
                <a:solidFill>
                  <a:srgbClr val="002060"/>
                </a:solidFill>
                <a:latin typeface="Calibri" panose="020F0502020204030204" pitchFamily="34" charset="0"/>
                <a:cs typeface="Calibri" panose="020F0502020204030204" pitchFamily="34" charset="0"/>
              </a:rPr>
              <a:t>conditionally approved </a:t>
            </a:r>
            <a:r>
              <a:rPr lang="en-US" dirty="0">
                <a:solidFill>
                  <a:srgbClr val="002060"/>
                </a:solidFill>
                <a:latin typeface="Calibri" panose="020F0502020204030204" pitchFamily="34" charset="0"/>
                <a:cs typeface="Calibri" panose="020F0502020204030204" pitchFamily="34" charset="0"/>
              </a:rPr>
              <a:t>by our internal </a:t>
            </a:r>
            <a:r>
              <a:rPr lang="en-US" dirty="0" smtClean="0">
                <a:solidFill>
                  <a:srgbClr val="002060"/>
                </a:solidFill>
                <a:latin typeface="Calibri" panose="020F0502020204030204" pitchFamily="34" charset="0"/>
                <a:cs typeface="Calibri" panose="020F0502020204030204" pitchFamily="34" charset="0"/>
              </a:rPr>
              <a:t>underwriters, the </a:t>
            </a:r>
            <a:r>
              <a:rPr lang="en-US" dirty="0">
                <a:solidFill>
                  <a:srgbClr val="002060"/>
                </a:solidFill>
                <a:latin typeface="Calibri" panose="020F0502020204030204" pitchFamily="34" charset="0"/>
                <a:cs typeface="Calibri" panose="020F0502020204030204" pitchFamily="34" charset="0"/>
              </a:rPr>
              <a:t>underwriter will “generate” an I record in our system. The CDF team will review the I record for accuracy, then send the </a:t>
            </a:r>
            <a:r>
              <a:rPr lang="en-US" u="sng" dirty="0">
                <a:solidFill>
                  <a:srgbClr val="002060"/>
                </a:solidFill>
                <a:latin typeface="Calibri" panose="020F0502020204030204" pitchFamily="34" charset="0"/>
                <a:cs typeface="Calibri" panose="020F0502020204030204" pitchFamily="34" charset="0"/>
              </a:rPr>
              <a:t>I record </a:t>
            </a:r>
            <a:r>
              <a:rPr lang="en-US" dirty="0">
                <a:solidFill>
                  <a:srgbClr val="002060"/>
                </a:solidFill>
                <a:latin typeface="Calibri" panose="020F0502020204030204" pitchFamily="34" charset="0"/>
                <a:cs typeface="Calibri" panose="020F0502020204030204" pitchFamily="34" charset="0"/>
              </a:rPr>
              <a:t>and the homeowner’s signed Third-Party Authorization Form to the lender/servicer via secured email or </a:t>
            </a:r>
            <a:r>
              <a:rPr lang="en-US" dirty="0" smtClean="0">
                <a:solidFill>
                  <a:srgbClr val="002060"/>
                </a:solidFill>
                <a:latin typeface="Calibri" panose="020F0502020204030204" pitchFamily="34" charset="0"/>
                <a:cs typeface="Calibri" panose="020F0502020204030204" pitchFamily="34" charset="0"/>
              </a:rPr>
              <a:t>SFTP site</a:t>
            </a:r>
            <a:r>
              <a:rPr lang="en-US" dirty="0">
                <a:solidFill>
                  <a:srgbClr val="002060"/>
                </a:solidFill>
                <a:latin typeface="Calibri" panose="020F0502020204030204" pitchFamily="34" charset="0"/>
                <a:cs typeface="Calibri" panose="020F0502020204030204" pitchFamily="34" charset="0"/>
              </a:rPr>
              <a:t>.</a:t>
            </a:r>
          </a:p>
          <a:p>
            <a:pPr algn="ctr">
              <a:lnSpc>
                <a:spcPct val="90000"/>
              </a:lnSpc>
              <a:buNone/>
            </a:pPr>
            <a:r>
              <a:rPr lang="en-US" sz="1800" dirty="0">
                <a:solidFill>
                  <a:srgbClr val="002060"/>
                </a:solidFill>
                <a:latin typeface="Calibri" panose="020F0502020204030204" pitchFamily="34" charset="0"/>
                <a:cs typeface="Calibri" panose="020F0502020204030204" pitchFamily="34" charset="0"/>
              </a:rPr>
              <a:t>The lender/servicer can respond to the I record in one of two ways:</a:t>
            </a:r>
          </a:p>
          <a:p>
            <a:pPr>
              <a:lnSpc>
                <a:spcPct val="90000"/>
              </a:lnSpc>
            </a:pPr>
            <a:r>
              <a:rPr lang="en-US" sz="1800" b="1" u="heavy" dirty="0">
                <a:solidFill>
                  <a:srgbClr val="002060"/>
                </a:solidFill>
                <a:latin typeface="Calibri" panose="020F0502020204030204" pitchFamily="34" charset="0"/>
                <a:cs typeface="Calibri" panose="020F0502020204030204" pitchFamily="34" charset="0"/>
              </a:rPr>
              <a:t>V</a:t>
            </a:r>
            <a:r>
              <a:rPr lang="en-US" sz="1800" b="1" dirty="0">
                <a:solidFill>
                  <a:srgbClr val="002060"/>
                </a:solidFill>
                <a:latin typeface="Calibri" panose="020F0502020204030204" pitchFamily="34" charset="0"/>
                <a:cs typeface="Calibri" panose="020F0502020204030204" pitchFamily="34" charset="0"/>
              </a:rPr>
              <a:t> (Validation) Record-  </a:t>
            </a:r>
            <a:r>
              <a:rPr lang="en-US" sz="1800" dirty="0">
                <a:solidFill>
                  <a:srgbClr val="002060"/>
                </a:solidFill>
                <a:latin typeface="Calibri" panose="020F0502020204030204" pitchFamily="34" charset="0"/>
                <a:cs typeface="Calibri" panose="020F0502020204030204" pitchFamily="34" charset="0"/>
              </a:rPr>
              <a:t>The V Record is the indicator that the lender/servicer will allow the state to move forward with assisting the borrower. The V Record contains validated information about the borrower’s loan.</a:t>
            </a:r>
          </a:p>
          <a:p>
            <a:pPr>
              <a:lnSpc>
                <a:spcPct val="90000"/>
              </a:lnSpc>
            </a:pPr>
            <a:r>
              <a:rPr lang="en-US" sz="1800" b="1" u="heavy" dirty="0">
                <a:solidFill>
                  <a:srgbClr val="002060"/>
                </a:solidFill>
                <a:latin typeface="Calibri" panose="020F0502020204030204" pitchFamily="34" charset="0"/>
                <a:cs typeface="Calibri" panose="020F0502020204030204" pitchFamily="34" charset="0"/>
              </a:rPr>
              <a:t>O</a:t>
            </a:r>
            <a:r>
              <a:rPr lang="en-US" sz="1800" b="1" dirty="0">
                <a:solidFill>
                  <a:srgbClr val="002060"/>
                </a:solidFill>
                <a:latin typeface="Calibri" panose="020F0502020204030204" pitchFamily="34" charset="0"/>
                <a:cs typeface="Calibri" panose="020F0502020204030204" pitchFamily="34" charset="0"/>
              </a:rPr>
              <a:t> (Objection) Record-  </a:t>
            </a:r>
            <a:r>
              <a:rPr lang="en-US" sz="1800" dirty="0">
                <a:solidFill>
                  <a:srgbClr val="002060"/>
                </a:solidFill>
                <a:latin typeface="Calibri" panose="020F0502020204030204" pitchFamily="34" charset="0"/>
                <a:cs typeface="Calibri" panose="020F0502020204030204" pitchFamily="34" charset="0"/>
              </a:rPr>
              <a:t>The</a:t>
            </a:r>
            <a:r>
              <a:rPr lang="en-US" sz="1800" b="1" dirty="0">
                <a:solidFill>
                  <a:srgbClr val="002060"/>
                </a:solidFill>
                <a:latin typeface="Calibri" panose="020F0502020204030204" pitchFamily="34" charset="0"/>
                <a:cs typeface="Calibri" panose="020F0502020204030204" pitchFamily="34" charset="0"/>
              </a:rPr>
              <a:t> </a:t>
            </a:r>
            <a:r>
              <a:rPr lang="en-US" sz="1800" dirty="0">
                <a:solidFill>
                  <a:srgbClr val="002060"/>
                </a:solidFill>
                <a:latin typeface="Calibri" panose="020F0502020204030204" pitchFamily="34" charset="0"/>
                <a:cs typeface="Calibri" panose="020F0502020204030204" pitchFamily="34" charset="0"/>
              </a:rPr>
              <a:t>O Record alerts the state that the lender/servicer is objecting to our request to assist the homeowner. Objection Reasons are listed on slide 34</a:t>
            </a:r>
          </a:p>
          <a:p>
            <a:endParaRPr lang="en-US" dirty="0"/>
          </a:p>
        </p:txBody>
      </p:sp>
      <p:sp>
        <p:nvSpPr>
          <p:cNvPr id="7" name="Rounded Rectangular Callout 6"/>
          <p:cNvSpPr/>
          <p:nvPr/>
        </p:nvSpPr>
        <p:spPr>
          <a:xfrm>
            <a:off x="1495926" y="3549918"/>
            <a:ext cx="3104148" cy="21940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02042" y="3078219"/>
            <a:ext cx="1219200" cy="3293209"/>
          </a:xfrm>
          <a:prstGeom prst="rect">
            <a:avLst/>
          </a:prstGeom>
          <a:noFill/>
        </p:spPr>
        <p:txBody>
          <a:bodyPr wrap="square" rtlCol="0">
            <a:spAutoFit/>
          </a:bodyPr>
          <a:lstStyle/>
          <a:p>
            <a:r>
              <a:rPr lang="en-US" sz="20800" dirty="0" smtClean="0">
                <a:solidFill>
                  <a:srgbClr val="002060"/>
                </a:solidFill>
                <a:latin typeface="Ink Free" panose="03080402000500000000" pitchFamily="66" charset="0"/>
              </a:rPr>
              <a:t>?</a:t>
            </a:r>
            <a:endParaRPr lang="en-US" sz="20800" dirty="0">
              <a:solidFill>
                <a:srgbClr val="002060"/>
              </a:solidFill>
              <a:latin typeface="Ink Free" panose="03080402000500000000" pitchFamily="66" charset="0"/>
            </a:endParaRPr>
          </a:p>
        </p:txBody>
      </p:sp>
      <p:pic>
        <p:nvPicPr>
          <p:cNvPr id="3" name="Picture 2"/>
          <p:cNvPicPr>
            <a:picLocks noChangeAspect="1"/>
          </p:cNvPicPr>
          <p:nvPr/>
        </p:nvPicPr>
        <p:blipFill>
          <a:blip r:embed="rId2"/>
          <a:stretch>
            <a:fillRect/>
          </a:stretch>
        </p:blipFill>
        <p:spPr>
          <a:xfrm>
            <a:off x="10514410" y="5855490"/>
            <a:ext cx="1542422" cy="890093"/>
          </a:xfrm>
          <a:prstGeom prst="rect">
            <a:avLst/>
          </a:prstGeom>
        </p:spPr>
      </p:pic>
    </p:spTree>
    <p:extLst>
      <p:ext uri="{BB962C8B-B14F-4D97-AF65-F5344CB8AC3E}">
        <p14:creationId xmlns:p14="http://schemas.microsoft.com/office/powerpoint/2010/main" val="219216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0298"/>
            <a:ext cx="7729728" cy="1188720"/>
          </a:xfrm>
        </p:spPr>
        <p:txBody>
          <a:bodyPr/>
          <a:lstStyle/>
          <a:p>
            <a:r>
              <a:rPr lang="en-US" dirty="0">
                <a:cs typeface="Calibri" panose="020F0502020204030204" pitchFamily="34" charset="0"/>
              </a:rPr>
              <a:t>Reinstatement Program </a:t>
            </a:r>
            <a:r>
              <a:rPr lang="en-US" sz="3200" dirty="0">
                <a:cs typeface="Calibri" panose="020F0502020204030204" pitchFamily="34" charset="0"/>
              </a:rPr>
              <a:t>– </a:t>
            </a:r>
            <a:r>
              <a:rPr lang="en-US" dirty="0">
                <a:cs typeface="Calibri" panose="020F0502020204030204" pitchFamily="34" charset="0"/>
              </a:rPr>
              <a:t>“I” Record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61643663"/>
              </p:ext>
            </p:extLst>
          </p:nvPr>
        </p:nvGraphicFramePr>
        <p:xfrm>
          <a:off x="2684379" y="1688197"/>
          <a:ext cx="6823242" cy="4520098"/>
        </p:xfrm>
        <a:graphic>
          <a:graphicData uri="http://schemas.openxmlformats.org/drawingml/2006/table">
            <a:tbl>
              <a:tblPr firstRow="1" bandRow="1">
                <a:tableStyleId>{5C22544A-7EE6-4342-B048-85BDC9FD1C3A}</a:tableStyleId>
              </a:tblPr>
              <a:tblGrid>
                <a:gridCol w="1312779">
                  <a:extLst>
                    <a:ext uri="{9D8B030D-6E8A-4147-A177-3AD203B41FA5}">
                      <a16:colId xmlns:a16="http://schemas.microsoft.com/office/drawing/2014/main" val="789029542"/>
                    </a:ext>
                  </a:extLst>
                </a:gridCol>
                <a:gridCol w="1275347">
                  <a:extLst>
                    <a:ext uri="{9D8B030D-6E8A-4147-A177-3AD203B41FA5}">
                      <a16:colId xmlns:a16="http://schemas.microsoft.com/office/drawing/2014/main" val="3241989657"/>
                    </a:ext>
                  </a:extLst>
                </a:gridCol>
                <a:gridCol w="160421">
                  <a:extLst>
                    <a:ext uri="{9D8B030D-6E8A-4147-A177-3AD203B41FA5}">
                      <a16:colId xmlns:a16="http://schemas.microsoft.com/office/drawing/2014/main" val="976502389"/>
                    </a:ext>
                  </a:extLst>
                </a:gridCol>
                <a:gridCol w="3617495">
                  <a:extLst>
                    <a:ext uri="{9D8B030D-6E8A-4147-A177-3AD203B41FA5}">
                      <a16:colId xmlns:a16="http://schemas.microsoft.com/office/drawing/2014/main" val="363183951"/>
                    </a:ext>
                  </a:extLst>
                </a:gridCol>
                <a:gridCol w="457200">
                  <a:extLst>
                    <a:ext uri="{9D8B030D-6E8A-4147-A177-3AD203B41FA5}">
                      <a16:colId xmlns:a16="http://schemas.microsoft.com/office/drawing/2014/main" val="2945297058"/>
                    </a:ext>
                  </a:extLst>
                </a:gridCol>
              </a:tblGrid>
              <a:tr h="357884">
                <a:tc gridSpan="4">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1400" u="sng" strike="noStrike" dirty="0">
                          <a:effectLst/>
                        </a:rPr>
                        <a:t>Required CDF Fields by CDF Record Type</a:t>
                      </a:r>
                      <a:endParaRPr lang="en-US" sz="1400" b="1" i="0" u="sng" strike="noStrike" dirty="0">
                        <a:solidFill>
                          <a:srgbClr val="366092"/>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State Initial Submission </a:t>
                      </a:r>
                      <a:br>
                        <a:rPr lang="en-US" sz="900" u="none" strike="noStrike" dirty="0">
                          <a:effectLst/>
                        </a:rPr>
                      </a:br>
                      <a:r>
                        <a:rPr lang="en-US" sz="900" u="none" strike="noStrike" dirty="0">
                          <a:effectLst/>
                        </a:rPr>
                        <a:t> State to Servicer</a:t>
                      </a:r>
                      <a:endParaRPr lang="en-US" sz="900" b="1" i="0" u="none" strike="noStrike" dirty="0">
                        <a:solidFill>
                          <a:srgbClr val="000000"/>
                        </a:solidFill>
                        <a:effectLst/>
                        <a:latin typeface="Arial" panose="020B0604020202020204" pitchFamily="34" charset="0"/>
                      </a:endParaRPr>
                    </a:p>
                  </a:txBody>
                  <a:tcPr marL="0" marR="0" marT="0" marB="0" vert="vert270" anchor="b"/>
                </a:tc>
                <a:extLst>
                  <a:ext uri="{0D108BD9-81ED-4DB2-BD59-A6C34878D82A}">
                    <a16:rowId xmlns:a16="http://schemas.microsoft.com/office/drawing/2014/main" val="492347403"/>
                  </a:ext>
                </a:extLst>
              </a:tr>
              <a:tr h="357884">
                <a:tc gridSpan="4">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2300" u="none" strike="noStrike" dirty="0">
                          <a:effectLst/>
                        </a:rPr>
                        <a:t>HAF Reinstatement (R Program)</a:t>
                      </a:r>
                      <a:endParaRPr lang="en-US" sz="23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176903395"/>
                  </a:ext>
                </a:extLst>
              </a:tr>
              <a:tr h="248191">
                <a:tc gridSpan="4">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1100" u="none" strike="noStrike" dirty="0">
                          <a:effectLst/>
                        </a:rPr>
                        <a:t>M = Mandatory            C = Conditional            O = Optional</a:t>
                      </a:r>
                      <a:endParaRPr lang="en-US" sz="11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669855488"/>
                  </a:ext>
                </a:extLst>
              </a:tr>
              <a:tr h="247706">
                <a:tc gridSpan="4">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Effective Date: CDF Version 7.3</a:t>
                      </a:r>
                      <a:endParaRPr lang="en-US" sz="9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1100" u="none" strike="noStrike" dirty="0">
                          <a:solidFill>
                            <a:srgbClr val="FF0000"/>
                          </a:solidFill>
                          <a:effectLst/>
                        </a:rPr>
                        <a:t>I</a:t>
                      </a:r>
                      <a:endParaRPr lang="en-US" sz="1100" b="1" i="0" u="none" strike="noStrike" dirty="0">
                        <a:solidFill>
                          <a:srgbClr val="FF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405578240"/>
                  </a:ext>
                </a:extLst>
              </a:tr>
              <a:tr h="264736">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HHF CDF</a:t>
                      </a:r>
                      <a:br>
                        <a:rPr lang="en-US" sz="900" u="none" strike="noStrike" dirty="0">
                          <a:effectLst/>
                        </a:rPr>
                      </a:br>
                      <a:r>
                        <a:rPr lang="en-US" sz="900" u="none" strike="noStrike" dirty="0">
                          <a:effectLst/>
                        </a:rPr>
                        <a:t>Column ID</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Data Field</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US" sz="900" u="none" strike="noStrike" dirty="0">
                          <a:effectLst/>
                        </a:rPr>
                        <a:t> </a:t>
                      </a:r>
                      <a:endParaRPr lang="en-US" sz="900" b="0" i="0" u="none" strike="noStrike" dirty="0">
                        <a:solidFill>
                          <a:srgbClr val="000000"/>
                        </a:solidFill>
                        <a:effectLst/>
                        <a:latin typeface="Times New Roman" panose="02020603050405020304" pitchFamily="18" charset="0"/>
                      </a:endParaRPr>
                    </a:p>
                  </a:txBody>
                  <a:tcPr marL="0" marR="0" marT="0" marB="0"/>
                </a:tc>
                <a:extLst>
                  <a:ext uri="{0D108BD9-81ED-4DB2-BD59-A6C34878D82A}">
                    <a16:rowId xmlns:a16="http://schemas.microsoft.com/office/drawing/2014/main" val="2450725833"/>
                  </a:ext>
                </a:extLst>
              </a:tr>
              <a:tr h="238418">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B1</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b1</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1"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Minor Version Number</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4036305459"/>
                  </a:ext>
                </a:extLst>
              </a:tr>
              <a:tr h="201261">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A</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1</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State</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397925663"/>
                  </a:ext>
                </a:extLst>
              </a:tr>
              <a:tr h="232225">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B</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2</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Servicer</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740226159"/>
                  </a:ext>
                </a:extLst>
              </a:tr>
              <a:tr h="201261">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C</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3</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Date</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10957836"/>
                  </a:ext>
                </a:extLst>
              </a:tr>
              <a:tr h="193521">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D</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4</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Unique ID </a:t>
                      </a:r>
                      <a:r>
                        <a:rPr lang="en-US" sz="900" u="none" strike="noStrike" dirty="0">
                          <a:solidFill>
                            <a:srgbClr val="FF0000"/>
                          </a:solidFill>
                          <a:effectLst/>
                        </a:rPr>
                        <a:t>This is the State’s unique application/file number</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107938886"/>
                  </a:ext>
                </a:extLst>
              </a:tr>
              <a:tr h="209002">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E</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5</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Program Type </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114937035"/>
                  </a:ext>
                </a:extLst>
              </a:tr>
              <a:tr h="201261">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F</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6</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Record Type</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138814652"/>
                  </a:ext>
                </a:extLst>
              </a:tr>
              <a:tr h="178039">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G</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7</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Loan Number </a:t>
                      </a:r>
                      <a:r>
                        <a:rPr lang="en-US" sz="900" u="none" strike="noStrike" dirty="0">
                          <a:solidFill>
                            <a:srgbClr val="FF0000"/>
                          </a:solidFill>
                          <a:effectLst/>
                        </a:rPr>
                        <a:t>This is the applicant’s loan number</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551254317"/>
                  </a:ext>
                </a:extLst>
              </a:tr>
              <a:tr h="224484">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H</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8</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Borrower First Name </a:t>
                      </a:r>
                      <a:r>
                        <a:rPr lang="en-US" sz="900" u="none" strike="noStrike" dirty="0">
                          <a:solidFill>
                            <a:srgbClr val="FF0000"/>
                          </a:solidFill>
                          <a:effectLst/>
                        </a:rPr>
                        <a:t>Co-Borrower fields are K,L and M – conditional </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682106553"/>
                  </a:ext>
                </a:extLst>
              </a:tr>
              <a:tr h="185779">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J</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10</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Borrower Last Name</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480512736"/>
                  </a:ext>
                </a:extLst>
              </a:tr>
              <a:tr h="201262">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P</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16</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Property Street Address</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399334859"/>
                  </a:ext>
                </a:extLst>
              </a:tr>
              <a:tr h="209002">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Q</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17</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Property City</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348080324"/>
                  </a:ext>
                </a:extLst>
              </a:tr>
              <a:tr h="201261">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R</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18</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Property State</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047460313"/>
                  </a:ext>
                </a:extLst>
              </a:tr>
              <a:tr h="193521">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S</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19</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Property Zip Code</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13319034"/>
                  </a:ext>
                </a:extLst>
              </a:tr>
              <a:tr h="163816">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DZ</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ctr"/>
                      <a:r>
                        <a:rPr lang="en-US" sz="900" u="none" strike="noStrike" dirty="0">
                          <a:effectLst/>
                        </a:rPr>
                        <a:t>130</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ctr"/>
                      <a:r>
                        <a:rPr lang="en-US" sz="900" u="none" strike="noStrike" dirty="0">
                          <a:effectLst/>
                        </a:rPr>
                        <a:t>Funding Source </a:t>
                      </a:r>
                      <a:r>
                        <a:rPr lang="en-US" sz="900" u="none" strike="noStrike" dirty="0">
                          <a:solidFill>
                            <a:srgbClr val="FF0000"/>
                          </a:solidFill>
                          <a:effectLst/>
                        </a:rPr>
                        <a:t> HAF is the funding source</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US" sz="900" u="none" strike="noStrike" dirty="0">
                          <a:effectLst/>
                        </a:rPr>
                        <a:t>M</a:t>
                      </a:r>
                      <a:endParaRPr lang="en-US" sz="9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091297233"/>
                  </a:ext>
                </a:extLst>
              </a:tr>
            </a:tbl>
          </a:graphicData>
        </a:graphic>
      </p:graphicFrame>
      <p:pic>
        <p:nvPicPr>
          <p:cNvPr id="3" name="Picture 2"/>
          <p:cNvPicPr>
            <a:picLocks noChangeAspect="1"/>
          </p:cNvPicPr>
          <p:nvPr/>
        </p:nvPicPr>
        <p:blipFill>
          <a:blip r:embed="rId2"/>
          <a:stretch>
            <a:fillRect/>
          </a:stretch>
        </p:blipFill>
        <p:spPr>
          <a:xfrm>
            <a:off x="10514410" y="5851479"/>
            <a:ext cx="1542422" cy="890093"/>
          </a:xfrm>
          <a:prstGeom prst="rect">
            <a:avLst/>
          </a:prstGeom>
        </p:spPr>
      </p:pic>
    </p:spTree>
    <p:extLst>
      <p:ext uri="{BB962C8B-B14F-4D97-AF65-F5344CB8AC3E}">
        <p14:creationId xmlns:p14="http://schemas.microsoft.com/office/powerpoint/2010/main" val="2453408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HOMEOWNER ASSISTANCE FUND</a:t>
            </a:r>
            <a:endParaRPr lang="en-US" dirty="0"/>
          </a:p>
        </p:txBody>
      </p:sp>
      <p:sp>
        <p:nvSpPr>
          <p:cNvPr id="3" name="Content Placeholder 2"/>
          <p:cNvSpPr>
            <a:spLocks noGrp="1"/>
          </p:cNvSpPr>
          <p:nvPr>
            <p:ph idx="1"/>
          </p:nvPr>
        </p:nvSpPr>
        <p:spPr>
          <a:xfrm>
            <a:off x="2231136" y="2269671"/>
            <a:ext cx="7729728" cy="4408715"/>
          </a:xfrm>
        </p:spPr>
        <p:txBody>
          <a:bodyPr>
            <a:normAutofit fontScale="92500" lnSpcReduction="20000"/>
          </a:bodyPr>
          <a:lstStyle/>
          <a:p>
            <a:pPr marL="0" indent="0" algn="ctr">
              <a:buNone/>
            </a:pPr>
            <a:r>
              <a:rPr lang="en-US" sz="2100" dirty="0" smtClean="0">
                <a:solidFill>
                  <a:schemeClr val="tx1">
                    <a:lumMod val="75000"/>
                  </a:schemeClr>
                </a:solidFill>
                <a:latin typeface="Calibri" panose="020F0502020204030204" pitchFamily="34" charset="0"/>
                <a:cs typeface="Calibri" panose="020F0502020204030204" pitchFamily="34" charset="0"/>
              </a:rPr>
              <a:t>US Treasury Department allocated $9.9 billion to states and territories through the American Rescue Plan Act of 2021.  The Homeowner Assistance Fund (HAF) was established to mitigate financial hardships associated with the coronavirus pandemic by providing funds for the purpose of preventing homeowner mortgage delinquencies, defaults, foreclosures, loss of utilities, and displacements of homeowners experiencing financial hardship after or continuing beyond January 21, 2020.</a:t>
            </a:r>
          </a:p>
          <a:p>
            <a:pPr marL="0" indent="0" algn="ctr">
              <a:buNone/>
            </a:pPr>
            <a:r>
              <a:rPr lang="en-US" sz="2100" dirty="0" smtClean="0">
                <a:solidFill>
                  <a:schemeClr val="tx1">
                    <a:lumMod val="75000"/>
                  </a:schemeClr>
                </a:solidFill>
                <a:latin typeface="Calibri" panose="020F0502020204030204" pitchFamily="34" charset="0"/>
                <a:cs typeface="Calibri" panose="020F0502020204030204" pitchFamily="34" charset="0"/>
              </a:rPr>
              <a:t>Missouri’s allocation was $138M. The Missouri Housing Development Commission will administer Missouri’s HAF program as the State Assistance for Housing Relief (SAFHR) for Homeowners Program.</a:t>
            </a:r>
          </a:p>
          <a:p>
            <a:pPr marL="0" indent="0" algn="ctr">
              <a:buNone/>
            </a:pPr>
            <a:endParaRPr lang="en-US" sz="2100" dirty="0" smtClean="0">
              <a:solidFill>
                <a:schemeClr val="tx1">
                  <a:lumMod val="75000"/>
                </a:schemeClr>
              </a:solidFill>
              <a:latin typeface="Calibri" panose="020F0502020204030204" pitchFamily="34" charset="0"/>
              <a:cs typeface="Calibri" panose="020F0502020204030204" pitchFamily="34" charset="0"/>
            </a:endParaRPr>
          </a:p>
          <a:p>
            <a:pPr marL="0" indent="0" algn="ctr">
              <a:buNone/>
            </a:pPr>
            <a:r>
              <a:rPr lang="en-US" sz="2100" dirty="0" smtClean="0">
                <a:solidFill>
                  <a:schemeClr val="tx1">
                    <a:lumMod val="75000"/>
                  </a:schemeClr>
                </a:solidFill>
                <a:latin typeface="Calibri" panose="020F0502020204030204" pitchFamily="34" charset="0"/>
                <a:cs typeface="Calibri" panose="020F0502020204030204" pitchFamily="34" charset="0"/>
              </a:rPr>
              <a:t>If your borrower has suffered a pandemic hardship that caused a significant financial hardship, resulting in a need for mortgage assistance, they should review program information on our website:</a:t>
            </a:r>
          </a:p>
          <a:p>
            <a:pPr marL="0" indent="0" algn="ctr">
              <a:buNone/>
            </a:pPr>
            <a:r>
              <a:rPr lang="en-US" sz="2100" dirty="0" smtClean="0">
                <a:latin typeface="Calibri" panose="020F0502020204030204" pitchFamily="34" charset="0"/>
                <a:cs typeface="Calibri" panose="020F0502020204030204" pitchFamily="34" charset="0"/>
                <a:hlinkClick r:id="rId2"/>
              </a:rPr>
              <a:t>www.safhrforhomeowners.com</a:t>
            </a:r>
            <a:r>
              <a:rPr lang="en-US" sz="2100" dirty="0" smtClean="0">
                <a:latin typeface="Calibri" panose="020F0502020204030204" pitchFamily="34" charset="0"/>
                <a:cs typeface="Calibri" panose="020F0502020204030204" pitchFamily="34" charset="0"/>
              </a:rPr>
              <a:t> </a:t>
            </a:r>
          </a:p>
          <a:p>
            <a:endParaRPr lang="en-US" dirty="0"/>
          </a:p>
        </p:txBody>
      </p:sp>
      <p:pic>
        <p:nvPicPr>
          <p:cNvPr id="4" name="Picture 3"/>
          <p:cNvPicPr>
            <a:picLocks noChangeAspect="1"/>
          </p:cNvPicPr>
          <p:nvPr/>
        </p:nvPicPr>
        <p:blipFill>
          <a:blip r:embed="rId3"/>
          <a:stretch>
            <a:fillRect/>
          </a:stretch>
        </p:blipFill>
        <p:spPr>
          <a:xfrm>
            <a:off x="10499556" y="5822400"/>
            <a:ext cx="1542589" cy="888070"/>
          </a:xfrm>
          <a:prstGeom prst="rect">
            <a:avLst/>
          </a:prstGeom>
        </p:spPr>
      </p:pic>
    </p:spTree>
    <p:extLst>
      <p:ext uri="{BB962C8B-B14F-4D97-AF65-F5344CB8AC3E}">
        <p14:creationId xmlns:p14="http://schemas.microsoft.com/office/powerpoint/2010/main" val="2487573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62592"/>
            <a:ext cx="7729728" cy="1188720"/>
          </a:xfrm>
        </p:spPr>
        <p:txBody>
          <a:bodyPr/>
          <a:lstStyle/>
          <a:p>
            <a:r>
              <a:rPr lang="en-US" dirty="0">
                <a:cs typeface="Calibri" panose="020F0502020204030204" pitchFamily="34" charset="0"/>
              </a:rPr>
              <a:t> Reinstatement Program – </a:t>
            </a:r>
            <a:r>
              <a:rPr lang="en-US" sz="2000" dirty="0">
                <a:cs typeface="Calibri" panose="020F0502020204030204" pitchFamily="34" charset="0"/>
              </a:rPr>
              <a:t>CDF Flow</a:t>
            </a:r>
            <a:endParaRPr lang="en-US" dirty="0"/>
          </a:p>
        </p:txBody>
      </p:sp>
      <p:pic>
        <p:nvPicPr>
          <p:cNvPr id="4" name="Picture 3">
            <a:extLst>
              <a:ext uri="{FF2B5EF4-FFF2-40B4-BE49-F238E27FC236}">
                <a16:creationId xmlns:a16="http://schemas.microsoft.com/office/drawing/2014/main" id="{A6647801-E517-42D0-B7F4-1503652121E2}"/>
              </a:ext>
            </a:extLst>
          </p:cNvPr>
          <p:cNvPicPr/>
          <p:nvPr/>
        </p:nvPicPr>
        <p:blipFill rotWithShape="1">
          <a:blip r:embed="rId2"/>
          <a:srcRect l="22133" t="21235" r="34398" b="15906"/>
          <a:stretch/>
        </p:blipFill>
        <p:spPr bwMode="auto">
          <a:xfrm>
            <a:off x="1485900" y="1487493"/>
            <a:ext cx="9220200" cy="5105400"/>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3"/>
          <a:stretch>
            <a:fillRect/>
          </a:stretch>
        </p:blipFill>
        <p:spPr>
          <a:xfrm>
            <a:off x="10514410" y="5839447"/>
            <a:ext cx="1542422" cy="890093"/>
          </a:xfrm>
          <a:prstGeom prst="rect">
            <a:avLst/>
          </a:prstGeom>
        </p:spPr>
      </p:pic>
    </p:spTree>
    <p:extLst>
      <p:ext uri="{BB962C8B-B14F-4D97-AF65-F5344CB8AC3E}">
        <p14:creationId xmlns:p14="http://schemas.microsoft.com/office/powerpoint/2010/main" val="632352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3654535"/>
              </p:ext>
            </p:extLst>
          </p:nvPr>
        </p:nvGraphicFramePr>
        <p:xfrm>
          <a:off x="124327" y="1211179"/>
          <a:ext cx="11943345" cy="5609389"/>
        </p:xfrm>
        <a:graphic>
          <a:graphicData uri="http://schemas.openxmlformats.org/drawingml/2006/table">
            <a:tbl>
              <a:tblPr firstRow="1" bandRow="1">
                <a:tableStyleId>{5C22544A-7EE6-4342-B048-85BDC9FD1C3A}</a:tableStyleId>
              </a:tblPr>
              <a:tblGrid>
                <a:gridCol w="1649956">
                  <a:extLst>
                    <a:ext uri="{9D8B030D-6E8A-4147-A177-3AD203B41FA5}">
                      <a16:colId xmlns:a16="http://schemas.microsoft.com/office/drawing/2014/main" val="4064300687"/>
                    </a:ext>
                  </a:extLst>
                </a:gridCol>
                <a:gridCol w="5143873">
                  <a:extLst>
                    <a:ext uri="{9D8B030D-6E8A-4147-A177-3AD203B41FA5}">
                      <a16:colId xmlns:a16="http://schemas.microsoft.com/office/drawing/2014/main" val="1552095408"/>
                    </a:ext>
                  </a:extLst>
                </a:gridCol>
                <a:gridCol w="5149516">
                  <a:extLst>
                    <a:ext uri="{9D8B030D-6E8A-4147-A177-3AD203B41FA5}">
                      <a16:colId xmlns:a16="http://schemas.microsoft.com/office/drawing/2014/main" val="2528757833"/>
                    </a:ext>
                  </a:extLst>
                </a:gridCol>
              </a:tblGrid>
              <a:tr h="288757">
                <a:tc gridSpan="3">
                  <a:txBody>
                    <a:bodyPr/>
                    <a:lstStyle/>
                    <a:p>
                      <a:pPr algn="ctr" fontAlgn="ctr"/>
                      <a:r>
                        <a:rPr lang="en-US" sz="1100" u="none" strike="noStrike" dirty="0">
                          <a:effectLst/>
                        </a:rPr>
                        <a:t>HAF Reinstatement Program</a:t>
                      </a:r>
                      <a:endParaRPr lang="en-US" sz="11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1033733"/>
                  </a:ext>
                </a:extLst>
              </a:tr>
              <a:tr h="240632">
                <a:tc>
                  <a:txBody>
                    <a:bodyPr/>
                    <a:lstStyle/>
                    <a:p>
                      <a:pPr algn="ctr" fontAlgn="ctr"/>
                      <a:r>
                        <a:rPr lang="en-US" sz="1000" u="none" strike="noStrike" dirty="0">
                          <a:effectLst/>
                          <a:latin typeface="Arial Narrow" panose="020B0606020202030204" pitchFamily="34" charset="0"/>
                        </a:rPr>
                        <a:t>HAF Process steps </a:t>
                      </a:r>
                      <a:endParaRPr lang="en-US" sz="10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n-US" sz="1000" u="none" strike="noStrike" dirty="0">
                          <a:effectLst/>
                          <a:latin typeface="Arial Narrow" panose="020B0606020202030204" pitchFamily="34" charset="0"/>
                        </a:rPr>
                        <a:t>State </a:t>
                      </a:r>
                      <a:endParaRPr lang="en-US" sz="10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n-US" sz="1000" u="none" strike="noStrike" dirty="0">
                          <a:effectLst/>
                          <a:latin typeface="Arial Narrow" panose="020B0606020202030204" pitchFamily="34" charset="0"/>
                        </a:rPr>
                        <a:t>Servicer  </a:t>
                      </a:r>
                      <a:endParaRPr lang="en-US" sz="1000" b="1"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1528073581"/>
                  </a:ext>
                </a:extLst>
              </a:tr>
              <a:tr h="370840">
                <a:tc>
                  <a:txBody>
                    <a:bodyPr/>
                    <a:lstStyle/>
                    <a:p>
                      <a:pPr algn="l" fontAlgn="ctr"/>
                      <a:r>
                        <a:rPr lang="en-US" sz="1000" u="none" strike="noStrike" dirty="0">
                          <a:effectLst/>
                          <a:latin typeface="Arial Narrow" panose="020B0606020202030204" pitchFamily="34" charset="0"/>
                        </a:rPr>
                        <a:t>I - State Initial Submission</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sends file to Servicer with initial request along with a PDF of the Third-Party Authorization (TPA)</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receives file and TPA provided by the state. Any foreclosures that are not scheduled within 7 days are postponed for 45 days. </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4164822550"/>
                  </a:ext>
                </a:extLst>
              </a:tr>
              <a:tr h="370840">
                <a:tc>
                  <a:txBody>
                    <a:bodyPr/>
                    <a:lstStyle/>
                    <a:p>
                      <a:pPr algn="l" fontAlgn="ctr"/>
                      <a:r>
                        <a:rPr lang="en-US" sz="1000" u="none" strike="noStrike" dirty="0">
                          <a:effectLst/>
                          <a:latin typeface="Arial Narrow" panose="020B0606020202030204" pitchFamily="34" charset="0"/>
                        </a:rPr>
                        <a:t>V - Servicer Validation</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receives file and conducts underwrite to approve or decline the borrower.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validates data and TPA received from the state. If a complete, servicer returns the data file along with additional borrower, loan and payment information. Foreclosure action is on hold for 45-days to allow state to fund.</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714565042"/>
                  </a:ext>
                </a:extLst>
              </a:tr>
              <a:tr h="370840">
                <a:tc>
                  <a:txBody>
                    <a:bodyPr/>
                    <a:lstStyle/>
                    <a:p>
                      <a:pPr algn="l" fontAlgn="ctr"/>
                      <a:r>
                        <a:rPr lang="en-US" sz="1000" u="none" strike="noStrike" dirty="0">
                          <a:effectLst/>
                          <a:latin typeface="Arial Narrow" panose="020B0606020202030204" pitchFamily="34" charset="0"/>
                        </a:rPr>
                        <a:t>O - Servicer Objection </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receives file, reviews objection decisions. If the state wishes to approve the borrower, objection reasons from the Servicer need to be resolved and a new I-record sent. The state can decline the borrower following an objection from the Servicer, but this is not required.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sends objection file with data along with reason(s) for objection. Includes complete borrower, loan and payment data, as long as the TPA was received. (See</a:t>
                      </a:r>
                    </a:p>
                    <a:p>
                      <a:pPr algn="l" fontAlgn="ctr"/>
                      <a:r>
                        <a:rPr lang="en-US" sz="1000" b="0" i="0" u="none" strike="noStrike" dirty="0">
                          <a:solidFill>
                            <a:srgbClr val="FF0000"/>
                          </a:solidFill>
                          <a:effectLst/>
                          <a:latin typeface="Arial Narrow" panose="020B0606020202030204" pitchFamily="34" charset="0"/>
                        </a:rPr>
                        <a:t>Slide 15 for a list of Objection reasons)</a:t>
                      </a:r>
                    </a:p>
                  </a:txBody>
                  <a:tcPr marL="98349" marR="0" marT="0" marB="0" anchor="ctr"/>
                </a:tc>
                <a:extLst>
                  <a:ext uri="{0D108BD9-81ED-4DB2-BD59-A6C34878D82A}">
                    <a16:rowId xmlns:a16="http://schemas.microsoft.com/office/drawing/2014/main" val="2053149688"/>
                  </a:ext>
                </a:extLst>
              </a:tr>
              <a:tr h="370840">
                <a:tc>
                  <a:txBody>
                    <a:bodyPr/>
                    <a:lstStyle/>
                    <a:p>
                      <a:pPr algn="l" fontAlgn="ctr"/>
                      <a:r>
                        <a:rPr lang="en-US" sz="1000" u="none" strike="noStrike" dirty="0">
                          <a:effectLst/>
                          <a:latin typeface="Arial Narrow" panose="020B0606020202030204" pitchFamily="34" charset="0"/>
                        </a:rPr>
                        <a:t>A - State Approval </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sends file to Servicer with approval and program details. Funds can be transferred after 48 hours of sending an A-record.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receives file, and codes loan to be ready to accept funds. </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3384146124"/>
                  </a:ext>
                </a:extLst>
              </a:tr>
              <a:tr h="370840">
                <a:tc>
                  <a:txBody>
                    <a:bodyPr/>
                    <a:lstStyle/>
                    <a:p>
                      <a:pPr algn="l" fontAlgn="ctr"/>
                      <a:r>
                        <a:rPr lang="en-US" sz="1000" u="none" strike="noStrike" dirty="0">
                          <a:effectLst/>
                          <a:latin typeface="Arial Narrow" panose="020B0606020202030204" pitchFamily="34" charset="0"/>
                        </a:rPr>
                        <a:t>D - State Decline </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sends file Servicer with decline and decline reason.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receives file, updates system.  Normal servicing activities are resumed. </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2576486939"/>
                  </a:ext>
                </a:extLst>
              </a:tr>
              <a:tr h="370840">
                <a:tc>
                  <a:txBody>
                    <a:bodyPr/>
                    <a:lstStyle/>
                    <a:p>
                      <a:pPr algn="l" fontAlgn="ctr"/>
                      <a:r>
                        <a:rPr lang="en-US" sz="1000" u="none" strike="noStrike" dirty="0">
                          <a:effectLst/>
                          <a:latin typeface="Arial Narrow" panose="020B0606020202030204" pitchFamily="34" charset="0"/>
                        </a:rPr>
                        <a:t>B - State Bulk Payment</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sends file with payment details to Servicer. Separately sends funds via ACH wire within 48 hours of sending a B-record. The B-record should contain the applicable transaction reference number.</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receives file and ensures payments are applied correctly. Discrepancies are resolved in communication with the state directly. </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4045095371"/>
                  </a:ext>
                </a:extLst>
              </a:tr>
              <a:tr h="370840">
                <a:tc>
                  <a:txBody>
                    <a:bodyPr/>
                    <a:lstStyle/>
                    <a:p>
                      <a:pPr algn="l" fontAlgn="ctr"/>
                      <a:r>
                        <a:rPr lang="en-US" sz="1000" u="none" strike="noStrike" dirty="0">
                          <a:effectLst/>
                          <a:latin typeface="Arial Narrow" panose="020B0606020202030204" pitchFamily="34" charset="0"/>
                        </a:rPr>
                        <a:t>P - Payments Applied </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receives payment application information from Servicer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sends P file to indicate payments have been received, how these were applied and status of any discrepancies (overage/shortage)</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4125397300"/>
                  </a:ext>
                </a:extLst>
              </a:tr>
              <a:tr h="370840">
                <a:tc>
                  <a:txBody>
                    <a:bodyPr/>
                    <a:lstStyle/>
                    <a:p>
                      <a:pPr algn="l" fontAlgn="ctr"/>
                      <a:r>
                        <a:rPr lang="en-US" sz="1000" u="none" strike="noStrike" dirty="0">
                          <a:effectLst/>
                          <a:latin typeface="Arial Narrow" panose="020B0606020202030204" pitchFamily="34" charset="0"/>
                        </a:rPr>
                        <a:t>T - State Termination</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sends file with termination notice to Servicer.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receives termination notice and updates systems. At program completion, Servicer understands the state will inform the borrower of program termination. Normal servicing will resume. </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3044769397"/>
                  </a:ext>
                </a:extLst>
              </a:tr>
              <a:tr h="370840">
                <a:tc>
                  <a:txBody>
                    <a:bodyPr/>
                    <a:lstStyle/>
                    <a:p>
                      <a:pPr algn="l" fontAlgn="ctr"/>
                      <a:r>
                        <a:rPr lang="en-US" sz="1000" u="none" strike="noStrike" dirty="0">
                          <a:effectLst/>
                          <a:latin typeface="Arial Narrow" panose="020B0606020202030204" pitchFamily="34" charset="0"/>
                        </a:rPr>
                        <a:t>Q - Re-Quote</a:t>
                      </a:r>
                      <a:endParaRPr lang="en-US" sz="1000" b="0" i="0" u="none" strike="noStrike" dirty="0">
                        <a:solidFill>
                          <a:srgbClr val="000000"/>
                        </a:solidFill>
                        <a:effectLst/>
                        <a:latin typeface="Arial Narrow" panose="020B0606020202030204" pitchFamily="34" charset="0"/>
                      </a:endParaRPr>
                    </a:p>
                  </a:txBody>
                  <a:tcPr marL="0" marR="0" marT="0" marB="0" anchor="ctr"/>
                </a:tc>
                <a:tc rowSpan="2">
                  <a:txBody>
                    <a:bodyPr/>
                    <a:lstStyle/>
                    <a:p>
                      <a:pPr algn="l" fontAlgn="ctr"/>
                      <a:r>
                        <a:rPr lang="en-US" sz="1000" u="none" strike="noStrike" dirty="0">
                          <a:effectLst/>
                          <a:latin typeface="Arial Narrow" panose="020B0606020202030204" pitchFamily="34" charset="0"/>
                        </a:rPr>
                        <a:t>State sends to advise reinstatement good through date has expired to request a new quote. </a:t>
                      </a:r>
                      <a:endParaRPr lang="en-US" sz="1000" b="0" i="0" u="none" strike="noStrike" dirty="0">
                        <a:solidFill>
                          <a:srgbClr val="000000"/>
                        </a:solidFill>
                        <a:effectLst/>
                        <a:latin typeface="Arial Narrow" panose="020B0606020202030204" pitchFamily="34" charset="0"/>
                      </a:endParaRPr>
                    </a:p>
                  </a:txBody>
                  <a:tcPr marL="98349" marR="0" marT="0" marB="0" anchor="ctr"/>
                </a:tc>
                <a:tc rowSpan="2">
                  <a:txBody>
                    <a:bodyPr/>
                    <a:lstStyle/>
                    <a:p>
                      <a:pPr algn="l" fontAlgn="ctr"/>
                      <a:r>
                        <a:rPr lang="en-US" sz="1000" u="none" strike="noStrike" dirty="0">
                          <a:effectLst/>
                          <a:latin typeface="Arial Narrow" panose="020B0606020202030204" pitchFamily="34" charset="0"/>
                        </a:rPr>
                        <a:t>Servicer receives file and proceeds to update the reinstatement quote for the received record. </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879438928"/>
                  </a:ext>
                </a:extLst>
              </a:tr>
              <a:tr h="370840">
                <a:tc>
                  <a:txBody>
                    <a:bodyPr/>
                    <a:lstStyle/>
                    <a:p>
                      <a:pPr algn="l" fontAlgn="ctr"/>
                      <a:r>
                        <a:rPr lang="en-US" sz="1000" u="none" strike="noStrike" dirty="0">
                          <a:effectLst/>
                          <a:latin typeface="Arial Narrow" panose="020B0606020202030204" pitchFamily="34" charset="0"/>
                        </a:rPr>
                        <a:t> (new I record) </a:t>
                      </a:r>
                      <a:endParaRPr lang="en-US" sz="1000" b="0" i="0" u="none" strike="noStrike" dirty="0">
                        <a:solidFill>
                          <a:srgbClr val="000000"/>
                        </a:solidFill>
                        <a:effectLst/>
                        <a:latin typeface="Arial Narrow" panose="020B0606020202030204" pitchFamily="34" charset="0"/>
                      </a:endParaRPr>
                    </a:p>
                  </a:txBody>
                  <a:tcPr marL="0" marR="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28793102"/>
                  </a:ext>
                </a:extLst>
              </a:tr>
              <a:tr h="370840">
                <a:tc>
                  <a:txBody>
                    <a:bodyPr/>
                    <a:lstStyle/>
                    <a:p>
                      <a:pPr algn="l" fontAlgn="ctr"/>
                      <a:r>
                        <a:rPr lang="en-US" sz="1000" u="none" strike="noStrike" dirty="0">
                          <a:effectLst/>
                          <a:latin typeface="Arial Narrow" panose="020B0606020202030204" pitchFamily="34" charset="0"/>
                        </a:rPr>
                        <a:t>Y - Re-Validation</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receives file. If approval (A record) has not yet been sent, state conducts underwrite to approve or decline. If already approved, state can proceed with transferring funds or terminate the borrower’s participation.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sends refreshed reinstatement data in response to a Q-record request from the state. </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1980970662"/>
                  </a:ext>
                </a:extLst>
              </a:tr>
              <a:tr h="370840">
                <a:tc>
                  <a:txBody>
                    <a:bodyPr/>
                    <a:lstStyle/>
                    <a:p>
                      <a:pPr algn="l" fontAlgn="ctr"/>
                      <a:r>
                        <a:rPr lang="en-US" sz="1000" u="none" strike="noStrike" dirty="0">
                          <a:effectLst/>
                          <a:latin typeface="Arial Narrow" panose="020B0606020202030204" pitchFamily="34" charset="0"/>
                        </a:rPr>
                        <a:t>W- Withdrawn </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receives records of withdrawn borrowers detailing withdrawn reason for each borrower. (State required to send T if after Approval).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sends record to indicate borrower has been withdrawn from the program. Sent after V record. Reason for withdrawal indicated in the “HHF Withdrawn” Field. </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2224750314"/>
                  </a:ext>
                </a:extLst>
              </a:tr>
              <a:tr h="370840">
                <a:tc>
                  <a:txBody>
                    <a:bodyPr/>
                    <a:lstStyle/>
                    <a:p>
                      <a:pPr algn="l" fontAlgn="ctr"/>
                      <a:r>
                        <a:rPr lang="en-US" sz="1000" u="none" strike="noStrike" dirty="0">
                          <a:effectLst/>
                          <a:latin typeface="Arial Narrow" panose="020B0606020202030204" pitchFamily="34" charset="0"/>
                        </a:rPr>
                        <a:t>C - Correction </a:t>
                      </a:r>
                      <a:endParaRPr lang="en-US" sz="10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n-US" sz="1000" u="none" strike="noStrike" dirty="0">
                          <a:effectLst/>
                          <a:latin typeface="Arial Narrow" panose="020B0606020202030204" pitchFamily="34" charset="0"/>
                        </a:rPr>
                        <a:t>State receives correction file from Servicer and updates information, as applicable </a:t>
                      </a:r>
                      <a:endParaRPr lang="en-US" sz="1000" b="0" i="0" u="none" strike="noStrike" dirty="0">
                        <a:solidFill>
                          <a:srgbClr val="000000"/>
                        </a:solidFill>
                        <a:effectLst/>
                        <a:latin typeface="Arial Narrow" panose="020B0606020202030204" pitchFamily="34" charset="0"/>
                      </a:endParaRPr>
                    </a:p>
                  </a:txBody>
                  <a:tcPr marL="98349" marR="0" marT="0" marB="0" anchor="ctr"/>
                </a:tc>
                <a:tc>
                  <a:txBody>
                    <a:bodyPr/>
                    <a:lstStyle/>
                    <a:p>
                      <a:pPr algn="l" fontAlgn="ctr"/>
                      <a:r>
                        <a:rPr lang="en-US" sz="1000" u="none" strike="noStrike" dirty="0">
                          <a:effectLst/>
                          <a:latin typeface="Arial Narrow" panose="020B0606020202030204" pitchFamily="34" charset="0"/>
                        </a:rPr>
                        <a:t>Servicer sends correction file with updated information to the state. Not typically part of Reinstatement flow, but is permitted if material information changes.</a:t>
                      </a:r>
                      <a:endParaRPr lang="en-US" sz="1000" b="0" i="0" u="none" strike="noStrike" dirty="0">
                        <a:solidFill>
                          <a:srgbClr val="000000"/>
                        </a:solidFill>
                        <a:effectLst/>
                        <a:latin typeface="Arial Narrow" panose="020B0606020202030204" pitchFamily="34" charset="0"/>
                      </a:endParaRPr>
                    </a:p>
                  </a:txBody>
                  <a:tcPr marL="98349" marR="0" marT="0" marB="0" anchor="ctr"/>
                </a:tc>
                <a:extLst>
                  <a:ext uri="{0D108BD9-81ED-4DB2-BD59-A6C34878D82A}">
                    <a16:rowId xmlns:a16="http://schemas.microsoft.com/office/drawing/2014/main" val="3104951431"/>
                  </a:ext>
                </a:extLst>
              </a:tr>
            </a:tbl>
          </a:graphicData>
        </a:graphic>
      </p:graphicFrame>
      <p:sp>
        <p:nvSpPr>
          <p:cNvPr id="2" name="Title 1"/>
          <p:cNvSpPr>
            <a:spLocks noGrp="1"/>
          </p:cNvSpPr>
          <p:nvPr>
            <p:ph type="title"/>
          </p:nvPr>
        </p:nvSpPr>
        <p:spPr>
          <a:xfrm>
            <a:off x="2231136" y="50298"/>
            <a:ext cx="7729728" cy="1188720"/>
          </a:xfrm>
        </p:spPr>
        <p:txBody>
          <a:bodyPr/>
          <a:lstStyle/>
          <a:p>
            <a:r>
              <a:rPr lang="en-US" dirty="0">
                <a:cs typeface="Calibri" panose="020F0502020204030204" pitchFamily="34" charset="0"/>
              </a:rPr>
              <a:t> Reinstatement Program – Process </a:t>
            </a:r>
            <a:endParaRPr lang="en-US" dirty="0"/>
          </a:p>
        </p:txBody>
      </p:sp>
    </p:spTree>
    <p:extLst>
      <p:ext uri="{BB962C8B-B14F-4D97-AF65-F5344CB8AC3E}">
        <p14:creationId xmlns:p14="http://schemas.microsoft.com/office/powerpoint/2010/main" val="3143305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PREPARATION</a:t>
            </a:r>
          </a:p>
        </p:txBody>
      </p:sp>
      <p:sp>
        <p:nvSpPr>
          <p:cNvPr id="3" name="Content Placeholder 2"/>
          <p:cNvSpPr>
            <a:spLocks noGrp="1"/>
          </p:cNvSpPr>
          <p:nvPr>
            <p:ph idx="1"/>
          </p:nvPr>
        </p:nvSpPr>
        <p:spPr>
          <a:xfrm>
            <a:off x="2231136" y="2334126"/>
            <a:ext cx="7729728" cy="4371474"/>
          </a:xfrm>
        </p:spPr>
        <p:txBody>
          <a:bodyPr>
            <a:normAutofit fontScale="85000" lnSpcReduction="20000"/>
          </a:bodyPr>
          <a:lstStyle/>
          <a:p>
            <a:pPr marL="0" indent="0">
              <a:buNone/>
            </a:pPr>
            <a:r>
              <a:rPr lang="en-US" dirty="0">
                <a:solidFill>
                  <a:srgbClr val="002060"/>
                </a:solidFill>
                <a:latin typeface="Calibri" panose="020F0502020204030204" pitchFamily="34" charset="0"/>
                <a:cs typeface="Calibri" panose="020F0502020204030204" pitchFamily="34" charset="0"/>
              </a:rPr>
              <a:t>This area contains details on which columns of the Common Data File should be completed when preparing records to be returned to the state for the Mortgage Reinstatement. You will see the column letter, whether the column is Mandatory, Optional or Conditional and column description/instructions</a:t>
            </a:r>
            <a:r>
              <a:rPr lang="en-US" dirty="0" smtClean="0">
                <a:solidFill>
                  <a:srgbClr val="002060"/>
                </a:solidFill>
                <a:latin typeface="Calibri" panose="020F0502020204030204" pitchFamily="34" charset="0"/>
                <a:cs typeface="Calibri" panose="020F0502020204030204" pitchFamily="34" charset="0"/>
              </a:rPr>
              <a:t>.</a:t>
            </a:r>
          </a:p>
          <a:p>
            <a:pPr marL="0" indent="0">
              <a:buNone/>
            </a:pPr>
            <a:endParaRPr lang="en-US" dirty="0">
              <a:solidFill>
                <a:srgbClr val="002060"/>
              </a:solidFill>
              <a:latin typeface="Calibri" panose="020F0502020204030204" pitchFamily="34" charset="0"/>
              <a:cs typeface="Calibri" panose="020F0502020204030204" pitchFamily="34" charset="0"/>
            </a:endParaRPr>
          </a:p>
          <a:p>
            <a:pPr>
              <a:lnSpc>
                <a:spcPct val="90000"/>
              </a:lnSpc>
            </a:pPr>
            <a:r>
              <a:rPr lang="en-US" dirty="0">
                <a:solidFill>
                  <a:srgbClr val="002060"/>
                </a:solidFill>
                <a:latin typeface="Calibri" panose="020F0502020204030204" pitchFamily="34" charset="0"/>
                <a:cs typeface="Calibri" panose="020F0502020204030204" pitchFamily="34" charset="0"/>
              </a:rPr>
              <a:t>V (Validation) Records- Lender provides homeowner information needed by the state to move forward to final approval (lender should note that because this is pandemic related assistance, columns EM-EP and ER and required fields)</a:t>
            </a:r>
          </a:p>
          <a:p>
            <a:pPr marL="0" indent="0">
              <a:lnSpc>
                <a:spcPct val="90000"/>
              </a:lnSpc>
              <a:buNone/>
            </a:pPr>
            <a:endParaRPr lang="en-US" dirty="0">
              <a:solidFill>
                <a:srgbClr val="002060"/>
              </a:solidFill>
              <a:latin typeface="Calibri" panose="020F0502020204030204" pitchFamily="34" charset="0"/>
              <a:cs typeface="Calibri" panose="020F0502020204030204" pitchFamily="34" charset="0"/>
            </a:endParaRPr>
          </a:p>
          <a:p>
            <a:pPr>
              <a:lnSpc>
                <a:spcPct val="90000"/>
              </a:lnSpc>
            </a:pPr>
            <a:r>
              <a:rPr lang="en-US" dirty="0">
                <a:solidFill>
                  <a:srgbClr val="002060"/>
                </a:solidFill>
                <a:latin typeface="Calibri" panose="020F0502020204030204" pitchFamily="34" charset="0"/>
                <a:cs typeface="Calibri" panose="020F0502020204030204" pitchFamily="34" charset="0"/>
              </a:rPr>
              <a:t>O (Objection) Records- Lender objects to initial inquiry (see slide 33 for list of suggested Objection Reasons) </a:t>
            </a:r>
          </a:p>
          <a:p>
            <a:pPr marL="0" indent="0">
              <a:lnSpc>
                <a:spcPct val="90000"/>
              </a:lnSpc>
              <a:buNone/>
            </a:pPr>
            <a:endParaRPr lang="en-US" dirty="0">
              <a:solidFill>
                <a:srgbClr val="002060"/>
              </a:solidFill>
              <a:latin typeface="Calibri" panose="020F0502020204030204" pitchFamily="34" charset="0"/>
              <a:cs typeface="Calibri" panose="020F0502020204030204" pitchFamily="34" charset="0"/>
            </a:endParaRPr>
          </a:p>
          <a:p>
            <a:pPr>
              <a:lnSpc>
                <a:spcPct val="90000"/>
              </a:lnSpc>
            </a:pPr>
            <a:r>
              <a:rPr lang="en-US" dirty="0">
                <a:solidFill>
                  <a:srgbClr val="002060"/>
                </a:solidFill>
                <a:latin typeface="Calibri" panose="020F0502020204030204" pitchFamily="34" charset="0"/>
                <a:cs typeface="Calibri" panose="020F0502020204030204" pitchFamily="34" charset="0"/>
              </a:rPr>
              <a:t>P (Payment Applied) Records- Lender will provide this record to ensure that funds from the state have been applied to the homeowner’s loan. This record should include discrepancies (if applicable)</a:t>
            </a:r>
          </a:p>
          <a:p>
            <a:pPr marL="0" indent="0">
              <a:lnSpc>
                <a:spcPct val="90000"/>
              </a:lnSpc>
              <a:buNone/>
            </a:pPr>
            <a:endParaRPr lang="en-US" dirty="0">
              <a:solidFill>
                <a:srgbClr val="002060"/>
              </a:solidFill>
              <a:latin typeface="Calibri" panose="020F0502020204030204" pitchFamily="34" charset="0"/>
              <a:cs typeface="Calibri" panose="020F0502020204030204" pitchFamily="34" charset="0"/>
            </a:endParaRPr>
          </a:p>
          <a:p>
            <a:pPr>
              <a:lnSpc>
                <a:spcPct val="90000"/>
              </a:lnSpc>
            </a:pPr>
            <a:r>
              <a:rPr lang="en-US" dirty="0">
                <a:solidFill>
                  <a:srgbClr val="002060"/>
                </a:solidFill>
                <a:latin typeface="Calibri" panose="020F0502020204030204" pitchFamily="34" charset="0"/>
                <a:cs typeface="Calibri" panose="020F0502020204030204" pitchFamily="34" charset="0"/>
              </a:rPr>
              <a:t>R (Return) Records- Lender will send this record when there are funds to be returned to the state. </a:t>
            </a:r>
            <a:endParaRPr lang="en-US" dirty="0"/>
          </a:p>
        </p:txBody>
      </p:sp>
      <p:sp>
        <p:nvSpPr>
          <p:cNvPr id="5" name="Rounded Rectangle 4"/>
          <p:cNvSpPr/>
          <p:nvPr/>
        </p:nvSpPr>
        <p:spPr>
          <a:xfrm>
            <a:off x="673767" y="2981705"/>
            <a:ext cx="641685" cy="59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73765" y="3843728"/>
            <a:ext cx="641685" cy="59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3766" y="4710003"/>
            <a:ext cx="641685" cy="59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3765" y="2898263"/>
            <a:ext cx="1114926" cy="830997"/>
          </a:xfrm>
          <a:prstGeom prst="rect">
            <a:avLst/>
          </a:prstGeom>
          <a:noFill/>
        </p:spPr>
        <p:txBody>
          <a:bodyPr wrap="square" rtlCol="0">
            <a:spAutoFit/>
          </a:bodyPr>
          <a:lstStyle/>
          <a:p>
            <a:r>
              <a:rPr lang="en-US" sz="4800" dirty="0" smtClean="0">
                <a:sym typeface="Wingdings" panose="05000000000000000000" pitchFamily="2" charset="2"/>
              </a:rPr>
              <a:t></a:t>
            </a:r>
            <a:endParaRPr lang="en-US" sz="4800" dirty="0"/>
          </a:p>
        </p:txBody>
      </p:sp>
      <p:sp>
        <p:nvSpPr>
          <p:cNvPr id="12" name="TextBox 11"/>
          <p:cNvSpPr txBox="1"/>
          <p:nvPr/>
        </p:nvSpPr>
        <p:spPr>
          <a:xfrm>
            <a:off x="673765" y="3804133"/>
            <a:ext cx="1114926" cy="830997"/>
          </a:xfrm>
          <a:prstGeom prst="rect">
            <a:avLst/>
          </a:prstGeom>
          <a:noFill/>
        </p:spPr>
        <p:txBody>
          <a:bodyPr wrap="square" rtlCol="0">
            <a:spAutoFit/>
          </a:bodyPr>
          <a:lstStyle/>
          <a:p>
            <a:r>
              <a:rPr lang="en-US" sz="4800" dirty="0" smtClean="0">
                <a:sym typeface="Wingdings" panose="05000000000000000000" pitchFamily="2" charset="2"/>
              </a:rPr>
              <a:t></a:t>
            </a:r>
            <a:endParaRPr lang="en-US" sz="4800" dirty="0"/>
          </a:p>
        </p:txBody>
      </p:sp>
      <p:sp>
        <p:nvSpPr>
          <p:cNvPr id="13" name="TextBox 12"/>
          <p:cNvSpPr txBox="1"/>
          <p:nvPr/>
        </p:nvSpPr>
        <p:spPr>
          <a:xfrm>
            <a:off x="673765" y="4655499"/>
            <a:ext cx="1114926" cy="830997"/>
          </a:xfrm>
          <a:prstGeom prst="rect">
            <a:avLst/>
          </a:prstGeom>
          <a:noFill/>
        </p:spPr>
        <p:txBody>
          <a:bodyPr wrap="square" rtlCol="0">
            <a:spAutoFit/>
          </a:bodyPr>
          <a:lstStyle/>
          <a:p>
            <a:r>
              <a:rPr lang="en-US" sz="4800" dirty="0" smtClean="0">
                <a:sym typeface="Wingdings" panose="05000000000000000000" pitchFamily="2" charset="2"/>
              </a:rPr>
              <a:t></a:t>
            </a:r>
            <a:endParaRPr lang="en-US" sz="4800" dirty="0"/>
          </a:p>
        </p:txBody>
      </p:sp>
      <p:pic>
        <p:nvPicPr>
          <p:cNvPr id="4" name="Picture 3"/>
          <p:cNvPicPr>
            <a:picLocks noChangeAspect="1"/>
          </p:cNvPicPr>
          <p:nvPr/>
        </p:nvPicPr>
        <p:blipFill>
          <a:blip r:embed="rId2"/>
          <a:stretch>
            <a:fillRect/>
          </a:stretch>
        </p:blipFill>
        <p:spPr>
          <a:xfrm>
            <a:off x="10506388" y="5847591"/>
            <a:ext cx="1542422" cy="890093"/>
          </a:xfrm>
          <a:prstGeom prst="rect">
            <a:avLst/>
          </a:prstGeom>
        </p:spPr>
      </p:pic>
    </p:spTree>
    <p:extLst>
      <p:ext uri="{BB962C8B-B14F-4D97-AF65-F5344CB8AC3E}">
        <p14:creationId xmlns:p14="http://schemas.microsoft.com/office/powerpoint/2010/main" val="398939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Attention!!!</a:t>
            </a:r>
            <a:endParaRPr lang="en-US" sz="3600" dirty="0"/>
          </a:p>
        </p:txBody>
      </p:sp>
      <p:sp>
        <p:nvSpPr>
          <p:cNvPr id="3" name="Content Placeholder 2"/>
          <p:cNvSpPr>
            <a:spLocks noGrp="1"/>
          </p:cNvSpPr>
          <p:nvPr>
            <p:ph idx="1"/>
          </p:nvPr>
        </p:nvSpPr>
        <p:spPr>
          <a:xfrm>
            <a:off x="2231136" y="2261057"/>
            <a:ext cx="7729728" cy="3101983"/>
          </a:xfrm>
        </p:spPr>
        <p:txBody>
          <a:bodyPr>
            <a:normAutofit/>
          </a:bodyPr>
          <a:lstStyle/>
          <a:p>
            <a:r>
              <a:rPr lang="en-US" b="1" dirty="0">
                <a:solidFill>
                  <a:srgbClr val="002060"/>
                </a:solidFill>
                <a:latin typeface="Calibri" panose="020F0502020204030204" pitchFamily="34" charset="0"/>
                <a:cs typeface="Calibri" panose="020F0502020204030204" pitchFamily="34" charset="0"/>
              </a:rPr>
              <a:t>Important:</a:t>
            </a:r>
            <a:r>
              <a:rPr lang="en-US" sz="1600" dirty="0">
                <a:solidFill>
                  <a:srgbClr val="002060"/>
                </a:solidFill>
                <a:latin typeface="Calibri" panose="020F0502020204030204" pitchFamily="34" charset="0"/>
                <a:cs typeface="Calibri" panose="020F0502020204030204" pitchFamily="34" charset="0"/>
              </a:rPr>
              <a:t> The Unique ID is the STATE’s unique application identifier. This is the unique number associated with YOUR HAF applicant. It is NOT the customer’s mortgage loan number. </a:t>
            </a:r>
          </a:p>
          <a:p>
            <a:r>
              <a:rPr lang="en-US" sz="1600" dirty="0">
                <a:solidFill>
                  <a:srgbClr val="002060"/>
                </a:solidFill>
                <a:latin typeface="Calibri" panose="020F0502020204030204" pitchFamily="34" charset="0"/>
                <a:cs typeface="Calibri" panose="020F0502020204030204" pitchFamily="34" charset="0"/>
              </a:rPr>
              <a:t>When reading the Data Dictionary – pay close attention to the </a:t>
            </a:r>
            <a:r>
              <a:rPr lang="en-US" sz="1600" b="1" dirty="0">
                <a:solidFill>
                  <a:srgbClr val="002060"/>
                </a:solidFill>
                <a:latin typeface="Calibri" panose="020F0502020204030204" pitchFamily="34" charset="0"/>
                <a:cs typeface="Calibri" panose="020F0502020204030204" pitchFamily="34" charset="0"/>
              </a:rPr>
              <a:t>Conditions Under Which Data is Required </a:t>
            </a:r>
            <a:r>
              <a:rPr lang="en-US" sz="1600" dirty="0">
                <a:solidFill>
                  <a:srgbClr val="002060"/>
                </a:solidFill>
                <a:latin typeface="Calibri" panose="020F0502020204030204" pitchFamily="34" charset="0"/>
                <a:cs typeface="Calibri" panose="020F0502020204030204" pitchFamily="34" charset="0"/>
              </a:rPr>
              <a:t>and </a:t>
            </a:r>
            <a:r>
              <a:rPr lang="en-US" sz="1600" b="1" dirty="0">
                <a:solidFill>
                  <a:srgbClr val="002060"/>
                </a:solidFill>
                <a:latin typeface="Calibri" panose="020F0502020204030204" pitchFamily="34" charset="0"/>
                <a:cs typeface="Calibri" panose="020F0502020204030204" pitchFamily="34" charset="0"/>
              </a:rPr>
              <a:t>Rule Details </a:t>
            </a:r>
            <a:r>
              <a:rPr lang="en-US" sz="1600" dirty="0">
                <a:solidFill>
                  <a:srgbClr val="002060"/>
                </a:solidFill>
                <a:latin typeface="Calibri" panose="020F0502020204030204" pitchFamily="34" charset="0"/>
                <a:cs typeface="Calibri" panose="020F0502020204030204" pitchFamily="34" charset="0"/>
              </a:rPr>
              <a:t>associated with each data field as they often include additional information state agencies will need to know about a data point. </a:t>
            </a:r>
          </a:p>
          <a:p>
            <a:r>
              <a:rPr lang="en-US" b="1" dirty="0">
                <a:solidFill>
                  <a:srgbClr val="002060"/>
                </a:solidFill>
                <a:latin typeface="Calibri" panose="020F0502020204030204" pitchFamily="34" charset="0"/>
                <a:cs typeface="Calibri" panose="020F0502020204030204" pitchFamily="34" charset="0"/>
              </a:rPr>
              <a:t>PLEASE </a:t>
            </a:r>
            <a:r>
              <a:rPr lang="en-US" dirty="0">
                <a:solidFill>
                  <a:srgbClr val="002060"/>
                </a:solidFill>
                <a:latin typeface="Calibri" panose="020F0502020204030204" pitchFamily="34" charset="0"/>
                <a:cs typeface="Calibri" panose="020F0502020204030204" pitchFamily="34" charset="0"/>
              </a:rPr>
              <a:t>NOTE: </a:t>
            </a:r>
            <a:r>
              <a:rPr lang="en-US" sz="1600" dirty="0" smtClean="0">
                <a:solidFill>
                  <a:srgbClr val="002060"/>
                </a:solidFill>
                <a:latin typeface="Calibri" panose="020F0502020204030204" pitchFamily="34" charset="0"/>
                <a:cs typeface="Calibri" panose="020F0502020204030204" pitchFamily="34" charset="0"/>
              </a:rPr>
              <a:t>MISSOURI’S UNIQUE </a:t>
            </a:r>
            <a:r>
              <a:rPr lang="en-US" sz="1600" dirty="0">
                <a:solidFill>
                  <a:srgbClr val="002060"/>
                </a:solidFill>
                <a:latin typeface="Calibri" panose="020F0502020204030204" pitchFamily="34" charset="0"/>
                <a:cs typeface="Calibri" panose="020F0502020204030204" pitchFamily="34" charset="0"/>
              </a:rPr>
              <a:t>IDENTIFIER IS A SERIES OF ALPHA AND NUMERIC CHARACTERS.  WHEN COMPLETING RECORDS TO BE RETURNED TO MISSOURI THIS FIELD SHOULD NOT BE ALTERED IN ANY WAY</a:t>
            </a:r>
            <a:r>
              <a:rPr lang="en-US" sz="1600" dirty="0" smtClean="0">
                <a:solidFill>
                  <a:srgbClr val="002060"/>
                </a:solidFill>
                <a:latin typeface="Calibri" panose="020F0502020204030204" pitchFamily="34" charset="0"/>
                <a:cs typeface="Calibri" panose="020F0502020204030204" pitchFamily="34" charset="0"/>
              </a:rPr>
              <a:t>!  </a:t>
            </a:r>
            <a:endParaRPr lang="en-US" sz="1600" dirty="0">
              <a:solidFill>
                <a:srgbClr val="002060"/>
              </a:solidFill>
              <a:latin typeface="Calibri" panose="020F0502020204030204" pitchFamily="34" charset="0"/>
              <a:cs typeface="Calibri" panose="020F0502020204030204" pitchFamily="34" charset="0"/>
            </a:endParaRPr>
          </a:p>
          <a:p>
            <a:endParaRPr lang="en-US" dirty="0"/>
          </a:p>
        </p:txBody>
      </p:sp>
      <p:pic>
        <p:nvPicPr>
          <p:cNvPr id="5" name="Picture 4"/>
          <p:cNvPicPr>
            <a:picLocks noChangeAspect="1"/>
          </p:cNvPicPr>
          <p:nvPr/>
        </p:nvPicPr>
        <p:blipFill rotWithShape="1">
          <a:blip r:embed="rId2"/>
          <a:srcRect l="2501" t="26105" r="66885" b="63298"/>
          <a:stretch/>
        </p:blipFill>
        <p:spPr>
          <a:xfrm>
            <a:off x="497306" y="4865095"/>
            <a:ext cx="11197388" cy="1211180"/>
          </a:xfrm>
          <a:prstGeom prst="rect">
            <a:avLst/>
          </a:prstGeom>
        </p:spPr>
      </p:pic>
      <p:sp>
        <p:nvSpPr>
          <p:cNvPr id="7" name="Rectangle 6"/>
          <p:cNvSpPr/>
          <p:nvPr/>
        </p:nvSpPr>
        <p:spPr>
          <a:xfrm>
            <a:off x="3681663" y="5662863"/>
            <a:ext cx="2398295" cy="16844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269832" y="5887453"/>
            <a:ext cx="433136" cy="537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4800" y="6222209"/>
            <a:ext cx="4596063" cy="307777"/>
          </a:xfrm>
          <a:prstGeom prst="rect">
            <a:avLst/>
          </a:prstGeom>
          <a:noFill/>
        </p:spPr>
        <p:txBody>
          <a:bodyPr wrap="square" rtlCol="0">
            <a:spAutoFit/>
          </a:bodyPr>
          <a:lstStyle/>
          <a:p>
            <a:r>
              <a:rPr lang="en-US" sz="1400" dirty="0" smtClean="0"/>
              <a:t>DO NOT TOUCH    UNIQUE IDENTIFIER</a:t>
            </a:r>
            <a:endParaRPr lang="en-US" sz="1400" dirty="0"/>
          </a:p>
        </p:txBody>
      </p:sp>
      <p:pic>
        <p:nvPicPr>
          <p:cNvPr id="4" name="Picture 3"/>
          <p:cNvPicPr>
            <a:picLocks noChangeAspect="1"/>
          </p:cNvPicPr>
          <p:nvPr/>
        </p:nvPicPr>
        <p:blipFill>
          <a:blip r:embed="rId3"/>
          <a:stretch>
            <a:fillRect/>
          </a:stretch>
        </p:blipFill>
        <p:spPr>
          <a:xfrm>
            <a:off x="10507578" y="5847347"/>
            <a:ext cx="1542422" cy="890093"/>
          </a:xfrm>
          <a:prstGeom prst="rect">
            <a:avLst/>
          </a:prstGeom>
        </p:spPr>
      </p:pic>
    </p:spTree>
    <p:extLst>
      <p:ext uri="{BB962C8B-B14F-4D97-AF65-F5344CB8AC3E}">
        <p14:creationId xmlns:p14="http://schemas.microsoft.com/office/powerpoint/2010/main" val="859989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235"/>
            <a:ext cx="7729728" cy="1188720"/>
          </a:xfrm>
        </p:spPr>
        <p:txBody>
          <a:bodyPr>
            <a:normAutofit fontScale="90000"/>
          </a:bodyPr>
          <a:lstStyle/>
          <a:p>
            <a:r>
              <a:rPr lang="en-US" dirty="0">
                <a:cs typeface="Calibri" panose="020F0502020204030204" pitchFamily="34" charset="0"/>
              </a:rPr>
              <a:t>Reinstatement Program </a:t>
            </a:r>
            <a:r>
              <a:rPr lang="en-US" sz="4800" dirty="0">
                <a:cs typeface="Calibri" panose="020F0502020204030204" pitchFamily="34" charset="0"/>
              </a:rPr>
              <a:t>– </a:t>
            </a:r>
            <a:r>
              <a:rPr lang="en-US" sz="4800" dirty="0" smtClean="0">
                <a:cs typeface="Calibri" panose="020F0502020204030204" pitchFamily="34" charset="0"/>
              </a:rPr>
              <a:t/>
            </a:r>
            <a:br>
              <a:rPr lang="en-US" sz="4800" dirty="0" smtClean="0">
                <a:cs typeface="Calibri" panose="020F0502020204030204" pitchFamily="34" charset="0"/>
              </a:rPr>
            </a:br>
            <a:r>
              <a:rPr lang="en-US" sz="4000" dirty="0" smtClean="0">
                <a:cs typeface="Calibri" panose="020F0502020204030204" pitchFamily="34" charset="0"/>
              </a:rPr>
              <a:t>“</a:t>
            </a:r>
            <a:r>
              <a:rPr lang="en-US" sz="4000" dirty="0">
                <a:cs typeface="Calibri" panose="020F0502020204030204" pitchFamily="34" charset="0"/>
              </a:rPr>
              <a:t>V” </a:t>
            </a:r>
            <a:r>
              <a:rPr lang="en-US" sz="4000" dirty="0" err="1" smtClean="0">
                <a:cs typeface="Calibri" panose="020F0502020204030204" pitchFamily="34" charset="0"/>
              </a:rPr>
              <a:t>RecOrd</a:t>
            </a:r>
            <a:endParaRPr lang="en-US" dirty="0"/>
          </a:p>
        </p:txBody>
      </p:sp>
      <p:sp>
        <p:nvSpPr>
          <p:cNvPr id="3" name="Content Placeholder 2"/>
          <p:cNvSpPr>
            <a:spLocks noGrp="1"/>
          </p:cNvSpPr>
          <p:nvPr>
            <p:ph idx="1"/>
          </p:nvPr>
        </p:nvSpPr>
        <p:spPr>
          <a:xfrm>
            <a:off x="4517165" y="1324052"/>
            <a:ext cx="3157670" cy="409956"/>
          </a:xfrm>
        </p:spPr>
        <p:txBody>
          <a:bodyPr>
            <a:normAutofit/>
          </a:bodyPr>
          <a:lstStyle/>
          <a:p>
            <a:pPr marL="0" indent="0">
              <a:buNone/>
            </a:pPr>
            <a:r>
              <a:rPr lang="en-US" sz="1100" dirty="0" smtClean="0">
                <a:solidFill>
                  <a:srgbClr val="002060"/>
                </a:solidFill>
                <a:latin typeface="Calibri" panose="020F0502020204030204" pitchFamily="34" charset="0"/>
                <a:cs typeface="Calibri" panose="020F0502020204030204" pitchFamily="34" charset="0"/>
              </a:rPr>
              <a:t>This </a:t>
            </a:r>
            <a:r>
              <a:rPr lang="en-US" sz="1100" dirty="0">
                <a:solidFill>
                  <a:srgbClr val="002060"/>
                </a:solidFill>
                <a:latin typeface="Calibri" panose="020F0502020204030204" pitchFamily="34" charset="0"/>
                <a:cs typeface="Calibri" panose="020F0502020204030204" pitchFamily="34" charset="0"/>
              </a:rPr>
              <a:t>is a snap-shot of the V record Mandatory </a:t>
            </a:r>
            <a:r>
              <a:rPr lang="en-US" sz="1100" dirty="0" smtClean="0">
                <a:solidFill>
                  <a:srgbClr val="002060"/>
                </a:solidFill>
                <a:latin typeface="Calibri" panose="020F0502020204030204" pitchFamily="34" charset="0"/>
                <a:cs typeface="Calibri" panose="020F0502020204030204" pitchFamily="34" charset="0"/>
              </a:rPr>
              <a:t>fields.</a:t>
            </a:r>
            <a:endParaRPr lang="en-US" sz="1100"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21733205"/>
              </p:ext>
            </p:extLst>
          </p:nvPr>
        </p:nvGraphicFramePr>
        <p:xfrm>
          <a:off x="2032000" y="1612235"/>
          <a:ext cx="8128000" cy="5132832"/>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68052793"/>
                    </a:ext>
                  </a:extLst>
                </a:gridCol>
                <a:gridCol w="1625600">
                  <a:extLst>
                    <a:ext uri="{9D8B030D-6E8A-4147-A177-3AD203B41FA5}">
                      <a16:colId xmlns:a16="http://schemas.microsoft.com/office/drawing/2014/main" val="533592223"/>
                    </a:ext>
                  </a:extLst>
                </a:gridCol>
                <a:gridCol w="1625600">
                  <a:extLst>
                    <a:ext uri="{9D8B030D-6E8A-4147-A177-3AD203B41FA5}">
                      <a16:colId xmlns:a16="http://schemas.microsoft.com/office/drawing/2014/main" val="3673671923"/>
                    </a:ext>
                  </a:extLst>
                </a:gridCol>
                <a:gridCol w="1625600">
                  <a:extLst>
                    <a:ext uri="{9D8B030D-6E8A-4147-A177-3AD203B41FA5}">
                      <a16:colId xmlns:a16="http://schemas.microsoft.com/office/drawing/2014/main" val="562465577"/>
                    </a:ext>
                  </a:extLst>
                </a:gridCol>
                <a:gridCol w="1625600">
                  <a:extLst>
                    <a:ext uri="{9D8B030D-6E8A-4147-A177-3AD203B41FA5}">
                      <a16:colId xmlns:a16="http://schemas.microsoft.com/office/drawing/2014/main" val="642946844"/>
                    </a:ext>
                  </a:extLst>
                </a:gridCol>
              </a:tblGrid>
              <a:tr h="118872">
                <a:tc gridSpan="4">
                  <a:txBody>
                    <a:bodyPr/>
                    <a:lstStyle/>
                    <a:p>
                      <a:pPr algn="ctr" fontAlgn="ctr"/>
                      <a:r>
                        <a:rPr lang="en-US" sz="1000" u="sng" strike="noStrike" dirty="0">
                          <a:effectLst/>
                        </a:rPr>
                        <a:t>Required CDF Fields by CDF Record Type</a:t>
                      </a:r>
                      <a:endParaRPr lang="en-US" sz="1000" b="1" i="0" u="sng" strike="noStrike" dirty="0">
                        <a:solidFill>
                          <a:srgbClr val="366092"/>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b"/>
                      <a:r>
                        <a:rPr lang="en-US" sz="700" u="none" strike="noStrike" dirty="0">
                          <a:effectLst/>
                        </a:rPr>
                        <a:t> Validation </a:t>
                      </a:r>
                      <a:br>
                        <a:rPr lang="en-US" sz="700" u="none" strike="noStrike" dirty="0">
                          <a:effectLst/>
                        </a:rPr>
                      </a:br>
                      <a:r>
                        <a:rPr lang="en-US" sz="700" u="none" strike="noStrike" dirty="0">
                          <a:effectLst/>
                        </a:rPr>
                        <a:t> Servicer to State</a:t>
                      </a:r>
                      <a:endParaRPr lang="en-US" sz="700" b="1" i="0" u="none" strike="noStrike" dirty="0">
                        <a:solidFill>
                          <a:srgbClr val="000000"/>
                        </a:solidFill>
                        <a:effectLst/>
                        <a:latin typeface="Arial" panose="020B0604020202020204" pitchFamily="34" charset="0"/>
                      </a:endParaRPr>
                    </a:p>
                  </a:txBody>
                  <a:tcPr marL="0" marR="0" marT="0" marB="0" vert="vert270" anchor="b"/>
                </a:tc>
                <a:extLst>
                  <a:ext uri="{0D108BD9-81ED-4DB2-BD59-A6C34878D82A}">
                    <a16:rowId xmlns:a16="http://schemas.microsoft.com/office/drawing/2014/main" val="2907686754"/>
                  </a:ext>
                </a:extLst>
              </a:tr>
              <a:tr h="118872">
                <a:tc gridSpan="4">
                  <a:txBody>
                    <a:bodyPr/>
                    <a:lstStyle/>
                    <a:p>
                      <a:pPr algn="ctr" fontAlgn="ctr"/>
                      <a:r>
                        <a:rPr lang="en-US" sz="1600" u="none" strike="noStrike" dirty="0">
                          <a:effectLst/>
                        </a:rPr>
                        <a:t>HAF Reinstatement (R Program)</a:t>
                      </a:r>
                      <a:endParaRPr lang="en-US" sz="16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179967152"/>
                  </a:ext>
                </a:extLst>
              </a:tr>
              <a:tr h="118872">
                <a:tc gridSpan="4">
                  <a:txBody>
                    <a:bodyPr/>
                    <a:lstStyle/>
                    <a:p>
                      <a:pPr algn="ctr" fontAlgn="ctr"/>
                      <a:r>
                        <a:rPr lang="en-US" sz="800" u="none" strike="noStrike" dirty="0">
                          <a:effectLst/>
                        </a:rPr>
                        <a:t>M = Mandatory            C = Conditional            O = Optional</a:t>
                      </a:r>
                      <a:endParaRPr lang="en-US" sz="8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461125832"/>
                  </a:ext>
                </a:extLst>
              </a:tr>
              <a:tr h="118872">
                <a:tc gridSpan="4">
                  <a:txBody>
                    <a:bodyPr/>
                    <a:lstStyle/>
                    <a:p>
                      <a:pPr algn="ctr" fontAlgn="ctr"/>
                      <a:r>
                        <a:rPr lang="en-US" sz="700" u="none" strike="noStrike" dirty="0">
                          <a:effectLst/>
                        </a:rPr>
                        <a:t>Effective Date: CDF Version 7.3</a:t>
                      </a:r>
                      <a:endParaRPr lang="en-US" sz="7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800" u="none" strike="noStrike" dirty="0">
                          <a:solidFill>
                            <a:srgbClr val="FF0000"/>
                          </a:solidFill>
                          <a:effectLst/>
                        </a:rPr>
                        <a:t>V</a:t>
                      </a:r>
                      <a:endParaRPr lang="en-US" sz="800" b="1" i="0" u="none" strike="noStrike" dirty="0">
                        <a:solidFill>
                          <a:srgbClr val="FF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32438820"/>
                  </a:ext>
                </a:extLst>
              </a:tr>
              <a:tr h="118872">
                <a:tc>
                  <a:txBody>
                    <a:bodyPr/>
                    <a:lstStyle/>
                    <a:p>
                      <a:pPr algn="ctr" fontAlgn="ctr"/>
                      <a:r>
                        <a:rPr lang="en-US" sz="700" u="none" strike="noStrike" dirty="0">
                          <a:effectLst/>
                        </a:rPr>
                        <a:t>HHF CDF</a:t>
                      </a:r>
                      <a:br>
                        <a:rPr lang="en-US" sz="700" u="none" strike="noStrike" dirty="0">
                          <a:effectLst/>
                        </a:rPr>
                      </a:br>
                      <a:r>
                        <a:rPr lang="en-US" sz="700" u="none" strike="noStrike" dirty="0">
                          <a:effectLst/>
                        </a:rPr>
                        <a:t>Column ID</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a:t>
                      </a:r>
                      <a:endParaRPr lang="en-US" sz="7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700" u="none" strike="noStrike" dirty="0">
                          <a:effectLst/>
                        </a:rPr>
                        <a:t>Data Field</a:t>
                      </a:r>
                      <a:endParaRPr lang="en-US" sz="700" b="1" i="0" u="none" strike="noStrike" dirty="0">
                        <a:solidFill>
                          <a:srgbClr val="000000"/>
                        </a:solidFill>
                        <a:effectLst/>
                        <a:latin typeface="Arial" panose="020B0604020202020204" pitchFamily="34" charset="0"/>
                      </a:endParaRPr>
                    </a:p>
                  </a:txBody>
                  <a:tcPr marL="0" marR="0" marT="0" marB="0" anchor="ctr"/>
                </a:tc>
                <a:tc>
                  <a:txBody>
                    <a:bodyPr/>
                    <a:lstStyle/>
                    <a:p>
                      <a:pPr algn="l" fontAlgn="t"/>
                      <a:r>
                        <a:rPr lang="en-US" sz="700" u="none" strike="noStrike" dirty="0">
                          <a:effectLst/>
                        </a:rPr>
                        <a:t> </a:t>
                      </a:r>
                      <a:endParaRPr lang="en-US" sz="700" b="0" i="0" u="none" strike="noStrike" dirty="0">
                        <a:solidFill>
                          <a:srgbClr val="000000"/>
                        </a:solidFill>
                        <a:effectLst/>
                        <a:latin typeface="Times New Roman" panose="02020603050405020304" pitchFamily="18" charset="0"/>
                      </a:endParaRPr>
                    </a:p>
                  </a:txBody>
                  <a:tcPr marL="0" marR="0" marT="0" marB="0"/>
                </a:tc>
                <a:extLst>
                  <a:ext uri="{0D108BD9-81ED-4DB2-BD59-A6C34878D82A}">
                    <a16:rowId xmlns:a16="http://schemas.microsoft.com/office/drawing/2014/main" val="1717856226"/>
                  </a:ext>
                </a:extLst>
              </a:tr>
              <a:tr h="118872">
                <a:tc>
                  <a:txBody>
                    <a:bodyPr/>
                    <a:lstStyle/>
                    <a:p>
                      <a:pPr algn="ctr" fontAlgn="ctr"/>
                      <a:r>
                        <a:rPr lang="en-US" sz="700" u="none" strike="noStrike" dirty="0">
                          <a:effectLst/>
                        </a:rPr>
                        <a:t>A1</a:t>
                      </a:r>
                      <a:endParaRPr lang="en-US" sz="7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a1</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1"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Major Version Number</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697492988"/>
                  </a:ext>
                </a:extLst>
              </a:tr>
              <a:tr h="118872">
                <a:tc>
                  <a:txBody>
                    <a:bodyPr/>
                    <a:lstStyle/>
                    <a:p>
                      <a:pPr algn="ctr" fontAlgn="ctr"/>
                      <a:r>
                        <a:rPr lang="en-US" sz="700" u="none" strike="noStrike" dirty="0">
                          <a:effectLst/>
                        </a:rPr>
                        <a:t>B1</a:t>
                      </a:r>
                      <a:endParaRPr lang="en-US" sz="7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b1</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1"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Minor Version Number</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700025378"/>
                  </a:ext>
                </a:extLst>
              </a:tr>
              <a:tr h="118872">
                <a:tc>
                  <a:txBody>
                    <a:bodyPr/>
                    <a:lstStyle/>
                    <a:p>
                      <a:pPr algn="ctr" fontAlgn="ctr"/>
                      <a:r>
                        <a:rPr lang="en-US" sz="700" u="none" strike="noStrike" dirty="0">
                          <a:effectLst/>
                        </a:rPr>
                        <a:t>A</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State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26340527"/>
                  </a:ext>
                </a:extLst>
              </a:tr>
              <a:tr h="118872">
                <a:tc>
                  <a:txBody>
                    <a:bodyPr/>
                    <a:lstStyle/>
                    <a:p>
                      <a:pPr algn="ctr" fontAlgn="ctr"/>
                      <a:r>
                        <a:rPr lang="en-US" sz="700" u="none" strike="noStrike" dirty="0">
                          <a:effectLst/>
                        </a:rPr>
                        <a:t>B</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2</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Servicer</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432899212"/>
                  </a:ext>
                </a:extLst>
              </a:tr>
              <a:tr h="118872">
                <a:tc>
                  <a:txBody>
                    <a:bodyPr/>
                    <a:lstStyle/>
                    <a:p>
                      <a:pPr algn="ctr" fontAlgn="ctr"/>
                      <a:r>
                        <a:rPr lang="en-US" sz="700" u="none" strike="noStrike" dirty="0">
                          <a:effectLst/>
                        </a:rPr>
                        <a:t>C</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3</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Date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112012194"/>
                  </a:ext>
                </a:extLst>
              </a:tr>
              <a:tr h="118872">
                <a:tc>
                  <a:txBody>
                    <a:bodyPr/>
                    <a:lstStyle/>
                    <a:p>
                      <a:pPr algn="ctr" fontAlgn="ctr"/>
                      <a:r>
                        <a:rPr lang="en-US" sz="700" u="none" strike="noStrike" dirty="0">
                          <a:effectLst/>
                        </a:rPr>
                        <a:t>D</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4</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Unique ID</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502531635"/>
                  </a:ext>
                </a:extLst>
              </a:tr>
              <a:tr h="118872">
                <a:tc>
                  <a:txBody>
                    <a:bodyPr/>
                    <a:lstStyle/>
                    <a:p>
                      <a:pPr algn="ctr" fontAlgn="ctr"/>
                      <a:r>
                        <a:rPr lang="en-US" sz="700" u="none" strike="noStrike" dirty="0">
                          <a:effectLst/>
                        </a:rPr>
                        <a:t>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5</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Program Type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194927835"/>
                  </a:ext>
                </a:extLst>
              </a:tr>
              <a:tr h="118872">
                <a:tc>
                  <a:txBody>
                    <a:bodyPr/>
                    <a:lstStyle/>
                    <a:p>
                      <a:pPr algn="ctr" fontAlgn="ctr"/>
                      <a:r>
                        <a:rPr lang="en-US" sz="700" u="none" strike="noStrike" dirty="0">
                          <a:effectLst/>
                        </a:rPr>
                        <a:t>F</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6</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Record Type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762474505"/>
                  </a:ext>
                </a:extLst>
              </a:tr>
              <a:tr h="118872">
                <a:tc>
                  <a:txBody>
                    <a:bodyPr/>
                    <a:lstStyle/>
                    <a:p>
                      <a:pPr algn="ctr" fontAlgn="ctr"/>
                      <a:r>
                        <a:rPr lang="en-US" sz="700" u="none" strike="noStrike" dirty="0">
                          <a:effectLst/>
                        </a:rPr>
                        <a:t>G</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7</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Loan Number</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247192697"/>
                  </a:ext>
                </a:extLst>
              </a:tr>
              <a:tr h="118872">
                <a:tc>
                  <a:txBody>
                    <a:bodyPr/>
                    <a:lstStyle/>
                    <a:p>
                      <a:pPr algn="ctr" fontAlgn="ctr"/>
                      <a:r>
                        <a:rPr lang="en-US" sz="700" u="none" strike="noStrike" dirty="0">
                          <a:effectLst/>
                        </a:rPr>
                        <a:t>H</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8</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Borrower First Name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113775894"/>
                  </a:ext>
                </a:extLst>
              </a:tr>
              <a:tr h="118872">
                <a:tc>
                  <a:txBody>
                    <a:bodyPr/>
                    <a:lstStyle/>
                    <a:p>
                      <a:pPr algn="ctr" fontAlgn="ctr"/>
                      <a:r>
                        <a:rPr lang="en-US" sz="700" u="none" strike="noStrike" dirty="0">
                          <a:effectLst/>
                        </a:rPr>
                        <a:t>J</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10</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Borrower Last Name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057697063"/>
                  </a:ext>
                </a:extLst>
              </a:tr>
              <a:tr h="118872">
                <a:tc>
                  <a:txBody>
                    <a:bodyPr/>
                    <a:lstStyle/>
                    <a:p>
                      <a:pPr algn="ctr" fontAlgn="ctr"/>
                      <a:r>
                        <a:rPr lang="en-US" sz="700" u="none" strike="noStrike" dirty="0">
                          <a:effectLst/>
                        </a:rPr>
                        <a:t>P</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16</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Property Street Address</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512900059"/>
                  </a:ext>
                </a:extLst>
              </a:tr>
              <a:tr h="118872">
                <a:tc>
                  <a:txBody>
                    <a:bodyPr/>
                    <a:lstStyle/>
                    <a:p>
                      <a:pPr algn="ctr" fontAlgn="ctr"/>
                      <a:r>
                        <a:rPr lang="en-US" sz="700" u="none" strike="noStrike" dirty="0">
                          <a:effectLst/>
                        </a:rPr>
                        <a:t>Q</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17</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Property City</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128957975"/>
                  </a:ext>
                </a:extLst>
              </a:tr>
              <a:tr h="118872">
                <a:tc>
                  <a:txBody>
                    <a:bodyPr/>
                    <a:lstStyle/>
                    <a:p>
                      <a:pPr algn="ctr" fontAlgn="ctr"/>
                      <a:r>
                        <a:rPr lang="en-US" sz="700" u="none" strike="noStrike" dirty="0">
                          <a:effectLst/>
                        </a:rPr>
                        <a:t>R</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18</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Property State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875059231"/>
                  </a:ext>
                </a:extLst>
              </a:tr>
              <a:tr h="118872">
                <a:tc>
                  <a:txBody>
                    <a:bodyPr/>
                    <a:lstStyle/>
                    <a:p>
                      <a:pPr algn="ctr" fontAlgn="ctr"/>
                      <a:r>
                        <a:rPr lang="en-US" sz="700" u="none" strike="noStrike" dirty="0">
                          <a:effectLst/>
                        </a:rPr>
                        <a:t>S</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19</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Property Zip Code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908284196"/>
                  </a:ext>
                </a:extLst>
              </a:tr>
              <a:tr h="118872">
                <a:tc>
                  <a:txBody>
                    <a:bodyPr/>
                    <a:lstStyle/>
                    <a:p>
                      <a:pPr algn="ctr" fontAlgn="ctr"/>
                      <a:r>
                        <a:rPr lang="en-US" sz="700" u="none" strike="noStrike" dirty="0">
                          <a:effectLst/>
                        </a:rPr>
                        <a:t>U</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21</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Origination Date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897127577"/>
                  </a:ext>
                </a:extLst>
              </a:tr>
              <a:tr h="118872">
                <a:tc>
                  <a:txBody>
                    <a:bodyPr/>
                    <a:lstStyle/>
                    <a:p>
                      <a:pPr algn="ctr" fontAlgn="ctr"/>
                      <a:r>
                        <a:rPr lang="en-US" sz="700" u="none" strike="noStrike" dirty="0">
                          <a:effectLst/>
                        </a:rPr>
                        <a:t>V</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22</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Loan Type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4262048059"/>
                  </a:ext>
                </a:extLst>
              </a:tr>
              <a:tr h="118872">
                <a:tc>
                  <a:txBody>
                    <a:bodyPr/>
                    <a:lstStyle/>
                    <a:p>
                      <a:pPr algn="ctr" fontAlgn="ctr"/>
                      <a:r>
                        <a:rPr lang="en-US" sz="700" u="none" strike="noStrike" dirty="0">
                          <a:effectLst/>
                        </a:rPr>
                        <a:t>W</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23</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Loan Escrowed</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374007865"/>
                  </a:ext>
                </a:extLst>
              </a:tr>
              <a:tr h="118872">
                <a:tc>
                  <a:txBody>
                    <a:bodyPr/>
                    <a:lstStyle/>
                    <a:p>
                      <a:pPr algn="ctr" fontAlgn="ctr"/>
                      <a:r>
                        <a:rPr lang="en-US" sz="700" u="none" strike="noStrike" dirty="0">
                          <a:effectLst/>
                        </a:rPr>
                        <a:t>X</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24</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Investor Code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364087663"/>
                  </a:ext>
                </a:extLst>
              </a:tr>
              <a:tr h="118872">
                <a:tc>
                  <a:txBody>
                    <a:bodyPr/>
                    <a:lstStyle/>
                    <a:p>
                      <a:pPr algn="ctr" fontAlgn="ctr"/>
                      <a:r>
                        <a:rPr lang="en-US" sz="700" u="none" strike="noStrike" dirty="0">
                          <a:effectLst/>
                        </a:rPr>
                        <a:t>Z</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26</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Loan Unpaid Principal Balance Amount</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655819790"/>
                  </a:ext>
                </a:extLst>
              </a:tr>
              <a:tr h="118872">
                <a:tc>
                  <a:txBody>
                    <a:bodyPr/>
                    <a:lstStyle/>
                    <a:p>
                      <a:pPr algn="ctr" fontAlgn="ctr"/>
                      <a:r>
                        <a:rPr lang="en-US" sz="700" u="none" strike="noStrike" dirty="0">
                          <a:effectLst/>
                        </a:rPr>
                        <a:t>AA</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27</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Next Payment Due Date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439633740"/>
                  </a:ext>
                </a:extLst>
              </a:tr>
              <a:tr h="118872">
                <a:tc>
                  <a:txBody>
                    <a:bodyPr/>
                    <a:lstStyle/>
                    <a:p>
                      <a:pPr algn="ctr" fontAlgn="ctr"/>
                      <a:r>
                        <a:rPr lang="en-US" sz="700" u="none" strike="noStrike" dirty="0">
                          <a:effectLst/>
                        </a:rPr>
                        <a:t>AJ</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36</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Current Scheduled PITIA</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884637686"/>
                  </a:ext>
                </a:extLst>
              </a:tr>
              <a:tr h="118872">
                <a:tc>
                  <a:txBody>
                    <a:bodyPr/>
                    <a:lstStyle/>
                    <a:p>
                      <a:pPr algn="ctr" fontAlgn="ctr"/>
                      <a:r>
                        <a:rPr lang="en-US" sz="700" u="none" strike="noStrike" dirty="0">
                          <a:effectLst/>
                        </a:rPr>
                        <a:t>AM</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39</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Performance Status</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773792767"/>
                  </a:ext>
                </a:extLst>
              </a:tr>
              <a:tr h="118872">
                <a:tc>
                  <a:txBody>
                    <a:bodyPr/>
                    <a:lstStyle/>
                    <a:p>
                      <a:pPr algn="ctr" fontAlgn="ctr"/>
                      <a:r>
                        <a:rPr lang="en-US" sz="700" u="none" strike="noStrike" dirty="0">
                          <a:effectLst/>
                        </a:rPr>
                        <a:t>AN</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40</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Lien Position at Origination</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494863444"/>
                  </a:ext>
                </a:extLst>
              </a:tr>
              <a:tr h="118872">
                <a:tc>
                  <a:txBody>
                    <a:bodyPr/>
                    <a:lstStyle/>
                    <a:p>
                      <a:pPr algn="ctr" fontAlgn="ctr"/>
                      <a:r>
                        <a:rPr lang="en-US" sz="700" u="none" strike="noStrike" dirty="0">
                          <a:effectLst/>
                        </a:rPr>
                        <a:t>AQ</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43</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Active Bankruptcy</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326841991"/>
                  </a:ext>
                </a:extLst>
              </a:tr>
              <a:tr h="118872">
                <a:tc>
                  <a:txBody>
                    <a:bodyPr/>
                    <a:lstStyle/>
                    <a:p>
                      <a:pPr algn="ctr" fontAlgn="ctr"/>
                      <a:r>
                        <a:rPr lang="en-US" sz="700" u="none" strike="noStrike" dirty="0">
                          <a:effectLst/>
                        </a:rPr>
                        <a:t>AR</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44</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Objection</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633241372"/>
                  </a:ext>
                </a:extLst>
              </a:tr>
              <a:tr h="118872">
                <a:tc>
                  <a:txBody>
                    <a:bodyPr/>
                    <a:lstStyle/>
                    <a:p>
                      <a:pPr algn="ctr" fontAlgn="ctr"/>
                      <a:r>
                        <a:rPr lang="en-US" sz="700" u="none" strike="noStrike" dirty="0">
                          <a:effectLst/>
                        </a:rPr>
                        <a:t>AT</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46</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Original Term</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594240095"/>
                  </a:ext>
                </a:extLst>
              </a:tr>
              <a:tr h="118872">
                <a:tc>
                  <a:txBody>
                    <a:bodyPr/>
                    <a:lstStyle/>
                    <a:p>
                      <a:pPr algn="ctr" fontAlgn="ctr"/>
                      <a:r>
                        <a:rPr lang="en-US" sz="700" u="none" strike="noStrike" dirty="0">
                          <a:effectLst/>
                        </a:rPr>
                        <a:t>AV</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48</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Maturity Date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535974151"/>
                  </a:ext>
                </a:extLst>
              </a:tr>
              <a:tr h="118872">
                <a:tc>
                  <a:txBody>
                    <a:bodyPr/>
                    <a:lstStyle/>
                    <a:p>
                      <a:pPr algn="ctr" fontAlgn="ctr"/>
                      <a:r>
                        <a:rPr lang="en-US" sz="700" u="none" strike="noStrike" dirty="0">
                          <a:effectLst/>
                        </a:rPr>
                        <a:t>AW</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49</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3rd Party Authorization on File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617223306"/>
                  </a:ext>
                </a:extLst>
              </a:tr>
              <a:tr h="118872">
                <a:tc>
                  <a:txBody>
                    <a:bodyPr/>
                    <a:lstStyle/>
                    <a:p>
                      <a:pPr algn="ctr" fontAlgn="ctr"/>
                      <a:r>
                        <a:rPr lang="en-US" sz="700" u="none" strike="noStrike" dirty="0">
                          <a:effectLst/>
                        </a:rPr>
                        <a:t>DZ</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130</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Funding Source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487244806"/>
                  </a:ext>
                </a:extLst>
              </a:tr>
              <a:tr h="118872">
                <a:tc>
                  <a:txBody>
                    <a:bodyPr/>
                    <a:lstStyle/>
                    <a:p>
                      <a:pPr algn="ctr" fontAlgn="ctr"/>
                      <a:r>
                        <a:rPr lang="en-US" sz="700" u="none" strike="noStrike" dirty="0">
                          <a:effectLst/>
                        </a:rPr>
                        <a:t>EA</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131</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Deferred Balance</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082900816"/>
                  </a:ext>
                </a:extLst>
              </a:tr>
              <a:tr h="118872">
                <a:tc>
                  <a:txBody>
                    <a:bodyPr/>
                    <a:lstStyle/>
                    <a:p>
                      <a:pPr algn="ctr" fontAlgn="ctr"/>
                      <a:r>
                        <a:rPr lang="en-US" sz="700" u="none" strike="noStrike" dirty="0">
                          <a:effectLst/>
                        </a:rPr>
                        <a:t>EM</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143</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pt-BR" sz="700" u="none" strike="noStrike" dirty="0">
                          <a:effectLst/>
                        </a:rPr>
                        <a:t>COVID 19 FB - Y/N</a:t>
                      </a:r>
                      <a:endParaRPr lang="pt-BR"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155801951"/>
                  </a:ext>
                </a:extLst>
              </a:tr>
              <a:tr h="118872">
                <a:tc>
                  <a:txBody>
                    <a:bodyPr/>
                    <a:lstStyle/>
                    <a:p>
                      <a:pPr algn="ctr" fontAlgn="ctr"/>
                      <a:r>
                        <a:rPr lang="en-US" sz="700" u="none" strike="noStrike" dirty="0">
                          <a:effectLst/>
                        </a:rPr>
                        <a:t>EN</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144</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Start Date of COVID 19 FB</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1727314291"/>
                  </a:ext>
                </a:extLst>
              </a:tr>
              <a:tr h="118872">
                <a:tc>
                  <a:txBody>
                    <a:bodyPr/>
                    <a:lstStyle/>
                    <a:p>
                      <a:pPr algn="ctr" fontAlgn="ctr"/>
                      <a:r>
                        <a:rPr lang="en-US" sz="700" u="none" strike="noStrike" dirty="0">
                          <a:effectLst/>
                        </a:rPr>
                        <a:t>EO</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145</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End Date of COVID 19 FB</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2017591960"/>
                  </a:ext>
                </a:extLst>
              </a:tr>
              <a:tr h="118872">
                <a:tc>
                  <a:txBody>
                    <a:bodyPr/>
                    <a:lstStyle/>
                    <a:p>
                      <a:pPr algn="ctr" fontAlgn="ctr"/>
                      <a:r>
                        <a:rPr lang="en-US" sz="700" u="none" strike="noStrike" dirty="0">
                          <a:effectLst/>
                        </a:rPr>
                        <a:t>EP</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146</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Post COVID 19 FB Workout</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046318880"/>
                  </a:ext>
                </a:extLst>
              </a:tr>
              <a:tr h="118872">
                <a:tc>
                  <a:txBody>
                    <a:bodyPr/>
                    <a:lstStyle/>
                    <a:p>
                      <a:pPr algn="ctr" fontAlgn="ctr"/>
                      <a:r>
                        <a:rPr lang="en-US" sz="700" u="none" strike="noStrike" dirty="0">
                          <a:effectLst/>
                        </a:rPr>
                        <a:t>ER</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dirty="0">
                          <a:effectLst/>
                        </a:rPr>
                        <a:t>148</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600" u="none" strike="noStrike" dirty="0">
                          <a:effectLst/>
                        </a:rPr>
                        <a:t> </a:t>
                      </a:r>
                      <a:endParaRPr lang="en-US" sz="600" b="0" i="0" u="none" strike="noStrike" dirty="0">
                        <a:solidFill>
                          <a:srgbClr val="FFFFFF"/>
                        </a:solidFill>
                        <a:effectLst/>
                        <a:latin typeface="Arial" panose="020B0604020202020204" pitchFamily="34" charset="0"/>
                      </a:endParaRPr>
                    </a:p>
                  </a:txBody>
                  <a:tcPr marL="0" marR="0" marT="0" marB="0" anchor="b"/>
                </a:tc>
                <a:tc>
                  <a:txBody>
                    <a:bodyPr/>
                    <a:lstStyle/>
                    <a:p>
                      <a:pPr algn="l" fontAlgn="ctr"/>
                      <a:r>
                        <a:rPr lang="en-US" sz="700" u="none" strike="noStrike" dirty="0">
                          <a:effectLst/>
                        </a:rPr>
                        <a:t>Loan Type2</a:t>
                      </a:r>
                      <a:endParaRPr lang="en-US" sz="7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t"/>
                      <a:r>
                        <a:rPr lang="en-US" sz="700" u="none" strike="noStrike" dirty="0">
                          <a:effectLst/>
                        </a:rPr>
                        <a:t>M</a:t>
                      </a:r>
                      <a:endParaRPr lang="en-US" sz="700" b="1" i="0" u="none" strike="noStrike" dirty="0">
                        <a:solidFill>
                          <a:srgbClr val="C00000"/>
                        </a:solidFill>
                        <a:effectLst/>
                        <a:latin typeface="Arial" panose="020B0604020202020204" pitchFamily="34" charset="0"/>
                      </a:endParaRPr>
                    </a:p>
                  </a:txBody>
                  <a:tcPr marL="0" marR="0" marT="0" marB="0"/>
                </a:tc>
                <a:extLst>
                  <a:ext uri="{0D108BD9-81ED-4DB2-BD59-A6C34878D82A}">
                    <a16:rowId xmlns:a16="http://schemas.microsoft.com/office/drawing/2014/main" val="3265780845"/>
                  </a:ext>
                </a:extLst>
              </a:tr>
            </a:tbl>
          </a:graphicData>
        </a:graphic>
      </p:graphicFrame>
      <p:sp>
        <p:nvSpPr>
          <p:cNvPr id="5" name="Oval 4"/>
          <p:cNvSpPr/>
          <p:nvPr/>
        </p:nvSpPr>
        <p:spPr>
          <a:xfrm>
            <a:off x="9732579" y="2596055"/>
            <a:ext cx="2333297" cy="1629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prstClr val="white"/>
                </a:solidFill>
                <a:latin typeface="Trebuchet MS" panose="020B0603020202020204"/>
              </a:rPr>
              <a:t>The V </a:t>
            </a:r>
            <a:r>
              <a:rPr lang="en-US" sz="1600" dirty="0" smtClean="0">
                <a:solidFill>
                  <a:prstClr val="white"/>
                </a:solidFill>
                <a:latin typeface="Trebuchet MS" panose="020B0603020202020204"/>
              </a:rPr>
              <a:t>Record </a:t>
            </a:r>
            <a:r>
              <a:rPr lang="en-US" sz="1600" dirty="0">
                <a:solidFill>
                  <a:prstClr val="white"/>
                </a:solidFill>
                <a:latin typeface="Trebuchet MS" panose="020B0603020202020204"/>
              </a:rPr>
              <a:t>also contains  Conditional and Optional fields</a:t>
            </a:r>
          </a:p>
        </p:txBody>
      </p:sp>
      <p:pic>
        <p:nvPicPr>
          <p:cNvPr id="6" name="Picture 5"/>
          <p:cNvPicPr>
            <a:picLocks noChangeAspect="1"/>
          </p:cNvPicPr>
          <p:nvPr/>
        </p:nvPicPr>
        <p:blipFill>
          <a:blip r:embed="rId2"/>
          <a:stretch>
            <a:fillRect/>
          </a:stretch>
        </p:blipFill>
        <p:spPr>
          <a:xfrm>
            <a:off x="10523454" y="5854974"/>
            <a:ext cx="1542422" cy="890093"/>
          </a:xfrm>
          <a:prstGeom prst="rect">
            <a:avLst/>
          </a:prstGeom>
        </p:spPr>
      </p:pic>
    </p:spTree>
    <p:extLst>
      <p:ext uri="{BB962C8B-B14F-4D97-AF65-F5344CB8AC3E}">
        <p14:creationId xmlns:p14="http://schemas.microsoft.com/office/powerpoint/2010/main" val="3779376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20113"/>
            <a:ext cx="7729728" cy="1239012"/>
          </a:xfrm>
        </p:spPr>
        <p:txBody>
          <a:bodyPr>
            <a:normAutofit fontScale="90000"/>
          </a:bodyPr>
          <a:lstStyle/>
          <a:p>
            <a:r>
              <a:rPr lang="en-US" dirty="0" smtClean="0"/>
              <a:t/>
            </a:r>
            <a:br>
              <a:rPr lang="en-US" dirty="0" smtClean="0"/>
            </a:br>
            <a:r>
              <a:rPr lang="en-US" dirty="0" smtClean="0"/>
              <a:t>Preparing </a:t>
            </a:r>
            <a:r>
              <a:rPr lang="en-US" dirty="0"/>
              <a:t>a </a:t>
            </a:r>
            <a:r>
              <a:rPr lang="en-US" u="sng" dirty="0"/>
              <a:t>V</a:t>
            </a:r>
            <a:r>
              <a:rPr lang="en-US" dirty="0"/>
              <a:t>alidation Record </a:t>
            </a:r>
            <a:r>
              <a:rPr lang="en-US" dirty="0" smtClean="0"/>
              <a:t/>
            </a:r>
            <a:br>
              <a:rPr lang="en-US" dirty="0" smtClean="0"/>
            </a:br>
            <a:r>
              <a:rPr lang="en-US" dirty="0" smtClean="0"/>
              <a:t>(</a:t>
            </a:r>
            <a:r>
              <a:rPr lang="en-US" dirty="0"/>
              <a:t>V Record)  Part 1</a:t>
            </a:r>
            <a:r>
              <a:rPr lang="en-US" sz="2400" dirty="0"/>
              <a:t/>
            </a:r>
            <a:br>
              <a:rPr lang="en-US" sz="2400" dirty="0"/>
            </a:br>
            <a:r>
              <a:rPr lang="en-US" sz="1000" dirty="0"/>
              <a:t/>
            </a:r>
            <a:br>
              <a:rPr lang="en-US" sz="1000" dirty="0"/>
            </a:br>
            <a:r>
              <a:rPr lang="en-US" sz="1200" b="1" dirty="0">
                <a:solidFill>
                  <a:schemeClr val="tx1"/>
                </a:solidFill>
              </a:rPr>
              <a:t>M= MANDATORY/ O= OPTIONAL/ C= CONDITIONAL</a:t>
            </a:r>
            <a:r>
              <a:rPr lang="en-US" sz="1050" dirty="0"/>
              <a:t/>
            </a:r>
            <a:br>
              <a:rPr lang="en-US" sz="1050"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315397"/>
              </p:ext>
            </p:extLst>
          </p:nvPr>
        </p:nvGraphicFramePr>
        <p:xfrm>
          <a:off x="2231136" y="2081380"/>
          <a:ext cx="7729728" cy="4246880"/>
        </p:xfrm>
        <a:graphic>
          <a:graphicData uri="http://schemas.openxmlformats.org/drawingml/2006/table">
            <a:tbl>
              <a:tblPr firstRow="1" bandRow="1">
                <a:tableStyleId>{5C22544A-7EE6-4342-B048-85BDC9FD1C3A}</a:tableStyleId>
              </a:tblPr>
              <a:tblGrid>
                <a:gridCol w="916538">
                  <a:extLst>
                    <a:ext uri="{9D8B030D-6E8A-4147-A177-3AD203B41FA5}">
                      <a16:colId xmlns:a16="http://schemas.microsoft.com/office/drawing/2014/main" val="3745768206"/>
                    </a:ext>
                  </a:extLst>
                </a:gridCol>
                <a:gridCol w="678501">
                  <a:extLst>
                    <a:ext uri="{9D8B030D-6E8A-4147-A177-3AD203B41FA5}">
                      <a16:colId xmlns:a16="http://schemas.microsoft.com/office/drawing/2014/main" val="2125019898"/>
                    </a:ext>
                  </a:extLst>
                </a:gridCol>
                <a:gridCol w="6134689">
                  <a:extLst>
                    <a:ext uri="{9D8B030D-6E8A-4147-A177-3AD203B41FA5}">
                      <a16:colId xmlns:a16="http://schemas.microsoft.com/office/drawing/2014/main" val="866504483"/>
                    </a:ext>
                  </a:extLst>
                </a:gridCol>
              </a:tblGrid>
              <a:tr h="370840">
                <a:tc>
                  <a:txBody>
                    <a:bodyPr/>
                    <a:lstStyle/>
                    <a:p>
                      <a:r>
                        <a:rPr lang="en-US" sz="1050" dirty="0">
                          <a:latin typeface="+mj-lt"/>
                        </a:rPr>
                        <a:t>COLUMN</a:t>
                      </a:r>
                    </a:p>
                  </a:txBody>
                  <a:tcPr/>
                </a:tc>
                <a:tc>
                  <a:txBody>
                    <a:bodyPr/>
                    <a:lstStyle/>
                    <a:p>
                      <a:endParaRPr lang="en-US" sz="1050" dirty="0">
                        <a:latin typeface="+mj-lt"/>
                      </a:endParaRPr>
                    </a:p>
                  </a:txBody>
                  <a:tcPr/>
                </a:tc>
                <a:tc>
                  <a:txBody>
                    <a:bodyPr/>
                    <a:lstStyle/>
                    <a:p>
                      <a:pPr algn="ctr"/>
                      <a:r>
                        <a:rPr lang="en-US" sz="1050" dirty="0">
                          <a:latin typeface="+mj-lt"/>
                        </a:rPr>
                        <a:t>COLUMN DESCRIPTION/INSTRUCTION</a:t>
                      </a:r>
                    </a:p>
                  </a:txBody>
                  <a:tcPr/>
                </a:tc>
                <a:extLst>
                  <a:ext uri="{0D108BD9-81ED-4DB2-BD59-A6C34878D82A}">
                    <a16:rowId xmlns:a16="http://schemas.microsoft.com/office/drawing/2014/main" val="1730620802"/>
                  </a:ext>
                </a:extLst>
              </a:tr>
              <a:tr h="370840">
                <a:tc>
                  <a:txBody>
                    <a:bodyPr/>
                    <a:lstStyle/>
                    <a:p>
                      <a:pPr algn="ctr"/>
                      <a:r>
                        <a:rPr lang="en-US" sz="1050" b="1" dirty="0">
                          <a:solidFill>
                            <a:schemeClr val="tx1"/>
                          </a:solidFill>
                          <a:latin typeface="+mj-lt"/>
                        </a:rPr>
                        <a:t>C</a:t>
                      </a: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r>
                        <a:rPr lang="en-US" sz="1050" b="0" dirty="0">
                          <a:solidFill>
                            <a:schemeClr val="tx2">
                              <a:lumMod val="50000"/>
                            </a:schemeClr>
                          </a:solidFill>
                          <a:latin typeface="+mj-lt"/>
                        </a:rPr>
                        <a:t>Change to current date</a:t>
                      </a:r>
                    </a:p>
                  </a:txBody>
                  <a:tcPr anchor="ctr"/>
                </a:tc>
                <a:extLst>
                  <a:ext uri="{0D108BD9-81ED-4DB2-BD59-A6C34878D82A}">
                    <a16:rowId xmlns:a16="http://schemas.microsoft.com/office/drawing/2014/main" val="1625104284"/>
                  </a:ext>
                </a:extLst>
              </a:tr>
              <a:tr h="370840">
                <a:tc>
                  <a:txBody>
                    <a:bodyPr/>
                    <a:lstStyle/>
                    <a:p>
                      <a:pPr algn="ctr"/>
                      <a:r>
                        <a:rPr lang="en-US" sz="1050" b="1" dirty="0">
                          <a:solidFill>
                            <a:schemeClr val="tx1"/>
                          </a:solidFill>
                          <a:latin typeface="+mj-lt"/>
                        </a:rPr>
                        <a:t>F</a:t>
                      </a: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2">
                              <a:lumMod val="50000"/>
                            </a:schemeClr>
                          </a:solidFill>
                          <a:latin typeface="+mj-lt"/>
                        </a:rPr>
                        <a:t>Change</a:t>
                      </a:r>
                      <a:r>
                        <a:rPr lang="en-US" sz="1050" b="0" baseline="0" dirty="0">
                          <a:solidFill>
                            <a:schemeClr val="tx2">
                              <a:lumMod val="50000"/>
                            </a:schemeClr>
                          </a:solidFill>
                          <a:latin typeface="+mj-lt"/>
                        </a:rPr>
                        <a:t> Record Type to the letter V (for Validation)</a:t>
                      </a:r>
                      <a:endParaRPr lang="en-US" sz="1050" b="0" dirty="0">
                        <a:solidFill>
                          <a:schemeClr val="tx2">
                            <a:lumMod val="50000"/>
                          </a:schemeClr>
                        </a:solidFill>
                        <a:latin typeface="+mj-lt"/>
                      </a:endParaRPr>
                    </a:p>
                  </a:txBody>
                  <a:tcPr anchor="ctr"/>
                </a:tc>
                <a:extLst>
                  <a:ext uri="{0D108BD9-81ED-4DB2-BD59-A6C34878D82A}">
                    <a16:rowId xmlns:a16="http://schemas.microsoft.com/office/drawing/2014/main" val="1106429423"/>
                  </a:ext>
                </a:extLst>
              </a:tr>
              <a:tr h="370840">
                <a:tc>
                  <a:txBody>
                    <a:bodyPr/>
                    <a:lstStyle/>
                    <a:p>
                      <a:pPr algn="ctr" fontAlgn="b"/>
                      <a:r>
                        <a:rPr lang="en-US" sz="1050" b="1" i="0" u="none" strike="noStrike" dirty="0">
                          <a:solidFill>
                            <a:schemeClr val="tx1"/>
                          </a:solidFill>
                          <a:latin typeface="+mj-lt"/>
                        </a:rPr>
                        <a:t>U</a:t>
                      </a:r>
                    </a:p>
                  </a:txBody>
                  <a:tcPr marL="9525" marR="9525" marT="9525" marB="0"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rgbClr val="000000"/>
                          </a:solidFill>
                          <a:latin typeface="+mj-lt"/>
                        </a:rPr>
                        <a:t>Loan start</a:t>
                      </a:r>
                      <a:r>
                        <a:rPr lang="en-US" sz="1050" b="0" i="0" u="none" strike="noStrike" baseline="0" dirty="0">
                          <a:solidFill>
                            <a:srgbClr val="000000"/>
                          </a:solidFill>
                          <a:latin typeface="+mj-lt"/>
                        </a:rPr>
                        <a:t> date</a:t>
                      </a:r>
                      <a:endParaRPr lang="en-US" sz="1050" b="0" i="0" u="none" strike="noStrike" dirty="0">
                        <a:solidFill>
                          <a:srgbClr val="000000"/>
                        </a:solidFill>
                        <a:latin typeface="+mj-lt"/>
                      </a:endParaRPr>
                    </a:p>
                  </a:txBody>
                  <a:tcPr marR="9525" marT="9525" marB="0" anchor="ctr"/>
                </a:tc>
                <a:extLst>
                  <a:ext uri="{0D108BD9-81ED-4DB2-BD59-A6C34878D82A}">
                    <a16:rowId xmlns:a16="http://schemas.microsoft.com/office/drawing/2014/main" val="4264605246"/>
                  </a:ext>
                </a:extLst>
              </a:tr>
              <a:tr h="370840">
                <a:tc>
                  <a:txBody>
                    <a:bodyPr/>
                    <a:lstStyle/>
                    <a:p>
                      <a:pPr algn="ctr" fontAlgn="b"/>
                      <a:r>
                        <a:rPr lang="en-US" sz="1050" b="1" i="0" u="none" strike="noStrike" dirty="0">
                          <a:solidFill>
                            <a:schemeClr val="tx1"/>
                          </a:solidFill>
                          <a:latin typeface="+mj-lt"/>
                        </a:rPr>
                        <a:t>V</a:t>
                      </a:r>
                    </a:p>
                  </a:txBody>
                  <a:tcPr marL="9525" marR="9525" marT="9525" marB="0"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rgbClr val="000000"/>
                          </a:solidFill>
                          <a:latin typeface="+mj-lt"/>
                        </a:rPr>
                        <a:t>Describes the type of loan that is being reviewed/approved for assistance.  - (choose one) Balloon, Interest</a:t>
                      </a:r>
                      <a:r>
                        <a:rPr lang="en-US" sz="1050" b="0" i="0" u="none" strike="noStrike" baseline="0" dirty="0">
                          <a:solidFill>
                            <a:srgbClr val="000000"/>
                          </a:solidFill>
                          <a:latin typeface="+mj-lt"/>
                        </a:rPr>
                        <a:t> Only (fixed), Interest Only (ARM), Fixed, ARM, HELOC (Home Equity Line of Credit or HELOAN (Home Equity Loan- fixed rate) (See Data</a:t>
                      </a:r>
                    </a:p>
                    <a:p>
                      <a:pPr algn="l" fontAlgn="b"/>
                      <a:r>
                        <a:rPr lang="en-US" sz="1050" b="0" i="0" u="none" strike="noStrike" baseline="0" dirty="0">
                          <a:solidFill>
                            <a:srgbClr val="000000"/>
                          </a:solidFill>
                          <a:latin typeface="+mj-lt"/>
                        </a:rPr>
                        <a:t>Dictionary for full list)</a:t>
                      </a:r>
                      <a:endParaRPr lang="en-US" sz="1050" b="0" i="0" u="none" strike="noStrike" dirty="0">
                        <a:solidFill>
                          <a:srgbClr val="000000"/>
                        </a:solidFill>
                        <a:latin typeface="+mj-lt"/>
                      </a:endParaRPr>
                    </a:p>
                  </a:txBody>
                  <a:tcPr marR="0" marT="0" marB="0" anchor="ctr"/>
                </a:tc>
                <a:extLst>
                  <a:ext uri="{0D108BD9-81ED-4DB2-BD59-A6C34878D82A}">
                    <a16:rowId xmlns:a16="http://schemas.microsoft.com/office/drawing/2014/main" val="2981971175"/>
                  </a:ext>
                </a:extLst>
              </a:tr>
              <a:tr h="370840">
                <a:tc>
                  <a:txBody>
                    <a:bodyPr/>
                    <a:lstStyle/>
                    <a:p>
                      <a:pPr algn="ctr" fontAlgn="b"/>
                      <a:r>
                        <a:rPr lang="en-US" sz="1050" b="1" i="0" u="none" strike="noStrike" dirty="0">
                          <a:solidFill>
                            <a:schemeClr val="tx1"/>
                          </a:solidFill>
                          <a:latin typeface="+mj-lt"/>
                        </a:rPr>
                        <a:t>W</a:t>
                      </a:r>
                    </a:p>
                  </a:txBody>
                  <a:tcPr marL="9525" marR="9525" marT="9525" marB="0"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rgbClr val="000000"/>
                          </a:solidFill>
                          <a:latin typeface="+mj-lt"/>
                        </a:rPr>
                        <a:t>Loan Escrowed- (choose</a:t>
                      </a:r>
                      <a:r>
                        <a:rPr lang="en-US" sz="1050" b="0" i="0" u="none" strike="noStrike" baseline="0" dirty="0">
                          <a:solidFill>
                            <a:srgbClr val="000000"/>
                          </a:solidFill>
                          <a:latin typeface="+mj-lt"/>
                        </a:rPr>
                        <a:t> one)</a:t>
                      </a:r>
                      <a:r>
                        <a:rPr lang="en-US" sz="1050" b="0" i="0" u="sng" strike="noStrike" baseline="0" dirty="0">
                          <a:solidFill>
                            <a:srgbClr val="000000"/>
                          </a:solidFill>
                          <a:latin typeface="+mj-lt"/>
                        </a:rPr>
                        <a:t> T </a:t>
                      </a:r>
                      <a:r>
                        <a:rPr lang="en-US" sz="1050" b="0" i="0" u="none" strike="noStrike" baseline="0" dirty="0">
                          <a:solidFill>
                            <a:srgbClr val="000000"/>
                          </a:solidFill>
                          <a:latin typeface="+mj-lt"/>
                        </a:rPr>
                        <a:t>(Taxes); </a:t>
                      </a:r>
                      <a:r>
                        <a:rPr lang="en-US" sz="1050" b="0" i="0" u="sng" strike="noStrike" baseline="0" dirty="0">
                          <a:solidFill>
                            <a:srgbClr val="000000"/>
                          </a:solidFill>
                          <a:latin typeface="+mj-lt"/>
                        </a:rPr>
                        <a:t> I </a:t>
                      </a:r>
                      <a:r>
                        <a:rPr lang="en-US" sz="1050" b="0" i="0" u="none" strike="noStrike" baseline="0" dirty="0">
                          <a:solidFill>
                            <a:srgbClr val="000000"/>
                          </a:solidFill>
                          <a:latin typeface="+mj-lt"/>
                        </a:rPr>
                        <a:t>(Insurance);  </a:t>
                      </a:r>
                      <a:r>
                        <a:rPr lang="en-US" sz="1050" b="0" i="0" u="sng" strike="noStrike" baseline="0" dirty="0">
                          <a:solidFill>
                            <a:srgbClr val="000000"/>
                          </a:solidFill>
                          <a:latin typeface="+mj-lt"/>
                        </a:rPr>
                        <a:t>B</a:t>
                      </a:r>
                      <a:r>
                        <a:rPr lang="en-US" sz="1050" b="0" i="0" u="none" strike="noStrike" baseline="0" dirty="0">
                          <a:solidFill>
                            <a:srgbClr val="000000"/>
                          </a:solidFill>
                          <a:latin typeface="+mj-lt"/>
                        </a:rPr>
                        <a:t> (Both); or </a:t>
                      </a:r>
                      <a:r>
                        <a:rPr lang="en-US" sz="1050" b="0" i="0" u="sng" strike="noStrike" baseline="0" dirty="0">
                          <a:solidFill>
                            <a:srgbClr val="000000"/>
                          </a:solidFill>
                          <a:latin typeface="+mj-lt"/>
                        </a:rPr>
                        <a:t>N</a:t>
                      </a:r>
                      <a:r>
                        <a:rPr lang="en-US" sz="1050" b="0" i="0" u="none" strike="noStrike" baseline="0" dirty="0">
                          <a:solidFill>
                            <a:srgbClr val="000000"/>
                          </a:solidFill>
                          <a:latin typeface="+mj-lt"/>
                        </a:rPr>
                        <a:t> (None)</a:t>
                      </a:r>
                      <a:endParaRPr lang="en-US" sz="1050" b="0" i="0" u="none" strike="noStrike" dirty="0">
                        <a:solidFill>
                          <a:srgbClr val="000000"/>
                        </a:solidFill>
                        <a:latin typeface="+mj-lt"/>
                      </a:endParaRPr>
                    </a:p>
                  </a:txBody>
                  <a:tcPr marR="0" marT="0" marB="0" anchor="ctr"/>
                </a:tc>
                <a:extLst>
                  <a:ext uri="{0D108BD9-81ED-4DB2-BD59-A6C34878D82A}">
                    <a16:rowId xmlns:a16="http://schemas.microsoft.com/office/drawing/2014/main" val="3563720111"/>
                  </a:ext>
                </a:extLst>
              </a:tr>
              <a:tr h="370840">
                <a:tc>
                  <a:txBody>
                    <a:bodyPr/>
                    <a:lstStyle/>
                    <a:p>
                      <a:pPr algn="ctr" fontAlgn="b"/>
                      <a:r>
                        <a:rPr lang="en-US" sz="1050" b="1" i="0" u="none" strike="noStrike" dirty="0">
                          <a:solidFill>
                            <a:schemeClr val="tx1"/>
                          </a:solidFill>
                          <a:latin typeface="+mj-lt"/>
                        </a:rPr>
                        <a:t>X</a:t>
                      </a:r>
                    </a:p>
                  </a:txBody>
                  <a:tcPr marL="9525" marR="9525" marT="9525" marB="0"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rgbClr val="000000"/>
                          </a:solidFill>
                          <a:latin typeface="+mj-lt"/>
                        </a:rPr>
                        <a:t>Investor Code- (choose one) Fannie</a:t>
                      </a:r>
                      <a:r>
                        <a:rPr lang="en-US" sz="1050" b="0" i="0" u="none" strike="noStrike" baseline="0" dirty="0">
                          <a:solidFill>
                            <a:srgbClr val="000000"/>
                          </a:solidFill>
                          <a:latin typeface="+mj-lt"/>
                        </a:rPr>
                        <a:t> Mae, Freddie Mac, Ginnie Mae, Private or Portfolio</a:t>
                      </a:r>
                    </a:p>
                  </a:txBody>
                  <a:tcPr marR="0" marT="0" marB="0" anchor="ctr"/>
                </a:tc>
                <a:extLst>
                  <a:ext uri="{0D108BD9-81ED-4DB2-BD59-A6C34878D82A}">
                    <a16:rowId xmlns:a16="http://schemas.microsoft.com/office/drawing/2014/main" val="3730941164"/>
                  </a:ext>
                </a:extLst>
              </a:tr>
              <a:tr h="370840">
                <a:tc>
                  <a:txBody>
                    <a:bodyPr/>
                    <a:lstStyle/>
                    <a:p>
                      <a:pPr algn="ctr" fontAlgn="b"/>
                      <a:r>
                        <a:rPr lang="en-US" sz="1050" b="1" i="0" u="none" strike="noStrike" dirty="0">
                          <a:solidFill>
                            <a:schemeClr val="tx1"/>
                          </a:solidFill>
                          <a:latin typeface="+mj-lt"/>
                        </a:rPr>
                        <a:t>Y</a:t>
                      </a:r>
                    </a:p>
                  </a:txBody>
                  <a:tcPr marL="9525" marR="9525" marT="9525" marB="0" anchor="ctr"/>
                </a:tc>
                <a:tc>
                  <a:txBody>
                    <a:bodyPr/>
                    <a:lstStyle/>
                    <a:p>
                      <a:pPr algn="ctr" fontAlgn="b"/>
                      <a:r>
                        <a:rPr lang="en-US" sz="1050" b="1" i="0" u="none" strike="noStrike" dirty="0">
                          <a:solidFill>
                            <a:schemeClr val="tx1"/>
                          </a:solidFill>
                          <a:effectLst/>
                          <a:latin typeface="+mj-lt"/>
                        </a:rPr>
                        <a:t>C</a:t>
                      </a:r>
                    </a:p>
                  </a:txBody>
                  <a:tcPr marL="0" marR="0" marT="0" marB="0" anchor="ctr"/>
                </a:tc>
                <a:tc>
                  <a:txBody>
                    <a:bodyPr/>
                    <a:lstStyle/>
                    <a:p>
                      <a:pPr algn="l" fontAlgn="b"/>
                      <a:r>
                        <a:rPr lang="en-US" sz="1050" b="0" i="0" u="none" strike="noStrike" dirty="0">
                          <a:solidFill>
                            <a:srgbClr val="000000"/>
                          </a:solidFill>
                          <a:latin typeface="+mj-lt"/>
                        </a:rPr>
                        <a:t>Next</a:t>
                      </a:r>
                      <a:r>
                        <a:rPr lang="en-US" sz="1050" b="0" i="0" u="none" strike="noStrike" baseline="0" dirty="0">
                          <a:solidFill>
                            <a:srgbClr val="000000"/>
                          </a:solidFill>
                          <a:latin typeface="+mj-lt"/>
                        </a:rPr>
                        <a:t> Payment Change Date- </a:t>
                      </a:r>
                      <a:r>
                        <a:rPr lang="en-US" sz="1050" b="0" i="0" u="none" strike="noStrike" dirty="0">
                          <a:solidFill>
                            <a:srgbClr val="000000"/>
                          </a:solidFill>
                          <a:latin typeface="+mj-lt"/>
                        </a:rPr>
                        <a:t>The due date upon which the payment due amount will change.  If HELOC loan type, billing cycle date is option. Enter date in this field</a:t>
                      </a:r>
                    </a:p>
                  </a:txBody>
                  <a:tcPr marR="0" marT="0" marB="0" anchor="ctr"/>
                </a:tc>
                <a:extLst>
                  <a:ext uri="{0D108BD9-81ED-4DB2-BD59-A6C34878D82A}">
                    <a16:rowId xmlns:a16="http://schemas.microsoft.com/office/drawing/2014/main" val="2131314522"/>
                  </a:ext>
                </a:extLst>
              </a:tr>
              <a:tr h="370840">
                <a:tc>
                  <a:txBody>
                    <a:bodyPr/>
                    <a:lstStyle/>
                    <a:p>
                      <a:pPr algn="ctr"/>
                      <a:r>
                        <a:rPr lang="en-US" sz="1050" b="1" dirty="0">
                          <a:solidFill>
                            <a:schemeClr val="tx1"/>
                          </a:solidFill>
                          <a:latin typeface="+mj-lt"/>
                        </a:rPr>
                        <a:t>Z</a:t>
                      </a: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rgbClr val="000000"/>
                          </a:solidFill>
                          <a:latin typeface="+mj-lt"/>
                        </a:rPr>
                        <a:t>The amount of outstanding principal (interest bearing portion only) at the end of the prior month, after accounting for all payment activity.  If HELOC loan type, provide account balance as once account cycles the principle, interest and fees are rolled into the next months balance.  Enter the Unpaid</a:t>
                      </a:r>
                      <a:r>
                        <a:rPr lang="en-US" sz="1050" b="0" i="0" u="none" strike="noStrike" baseline="0" dirty="0">
                          <a:solidFill>
                            <a:srgbClr val="000000"/>
                          </a:solidFill>
                          <a:latin typeface="+mj-lt"/>
                        </a:rPr>
                        <a:t> Principal Balance in this field</a:t>
                      </a:r>
                      <a:endParaRPr lang="en-US" sz="1050" b="0" i="0" u="none" strike="noStrike" dirty="0">
                        <a:solidFill>
                          <a:srgbClr val="000000"/>
                        </a:solidFill>
                        <a:latin typeface="+mj-lt"/>
                      </a:endParaRPr>
                    </a:p>
                  </a:txBody>
                  <a:tcPr marR="0" marT="0" marB="0" anchor="ctr"/>
                </a:tc>
                <a:extLst>
                  <a:ext uri="{0D108BD9-81ED-4DB2-BD59-A6C34878D82A}">
                    <a16:rowId xmlns:a16="http://schemas.microsoft.com/office/drawing/2014/main" val="1788519159"/>
                  </a:ext>
                </a:extLst>
              </a:tr>
              <a:tr h="370840">
                <a:tc>
                  <a:txBody>
                    <a:bodyPr/>
                    <a:lstStyle/>
                    <a:p>
                      <a:pPr algn="ctr"/>
                      <a:r>
                        <a:rPr lang="en-US" sz="1050" b="1" dirty="0">
                          <a:solidFill>
                            <a:schemeClr val="tx1"/>
                          </a:solidFill>
                          <a:latin typeface="+mj-lt"/>
                        </a:rPr>
                        <a:t>AA</a:t>
                      </a: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rgbClr val="000000"/>
                          </a:solidFill>
                          <a:latin typeface="+mj-lt"/>
                        </a:rPr>
                        <a:t>Next Payment Due Date- The date the next payment is</a:t>
                      </a:r>
                      <a:r>
                        <a:rPr lang="en-US" sz="1050" b="0" i="0" u="none" strike="noStrike" baseline="0" dirty="0">
                          <a:solidFill>
                            <a:srgbClr val="000000"/>
                          </a:solidFill>
                          <a:latin typeface="+mj-lt"/>
                        </a:rPr>
                        <a:t> due</a:t>
                      </a:r>
                      <a:endParaRPr lang="en-US" sz="1050" b="0" i="0" u="none" strike="noStrike" dirty="0">
                        <a:solidFill>
                          <a:srgbClr val="000000"/>
                        </a:solidFill>
                        <a:latin typeface="+mj-lt"/>
                      </a:endParaRPr>
                    </a:p>
                  </a:txBody>
                  <a:tcPr marR="0" marT="0" marB="0" anchor="ctr"/>
                </a:tc>
                <a:extLst>
                  <a:ext uri="{0D108BD9-81ED-4DB2-BD59-A6C34878D82A}">
                    <a16:rowId xmlns:a16="http://schemas.microsoft.com/office/drawing/2014/main" val="2757827045"/>
                  </a:ext>
                </a:extLst>
              </a:tr>
            </a:tbl>
          </a:graphicData>
        </a:graphic>
      </p:graphicFrame>
      <p:pic>
        <p:nvPicPr>
          <p:cNvPr id="3" name="Picture 2"/>
          <p:cNvPicPr>
            <a:picLocks noChangeAspect="1"/>
          </p:cNvPicPr>
          <p:nvPr/>
        </p:nvPicPr>
        <p:blipFill>
          <a:blip r:embed="rId2"/>
          <a:stretch>
            <a:fillRect/>
          </a:stretch>
        </p:blipFill>
        <p:spPr>
          <a:xfrm>
            <a:off x="10522432" y="5847469"/>
            <a:ext cx="1542422" cy="890093"/>
          </a:xfrm>
          <a:prstGeom prst="rect">
            <a:avLst/>
          </a:prstGeom>
        </p:spPr>
      </p:pic>
    </p:spTree>
    <p:extLst>
      <p:ext uri="{BB962C8B-B14F-4D97-AF65-F5344CB8AC3E}">
        <p14:creationId xmlns:p14="http://schemas.microsoft.com/office/powerpoint/2010/main" val="2139079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55093"/>
            <a:ext cx="7729728" cy="1188720"/>
          </a:xfrm>
        </p:spPr>
        <p:txBody>
          <a:bodyPr/>
          <a:lstStyle/>
          <a:p>
            <a:r>
              <a:rPr lang="en-US" dirty="0"/>
              <a:t> Preparing a </a:t>
            </a:r>
            <a:r>
              <a:rPr lang="en-US" u="sng" dirty="0"/>
              <a:t>V</a:t>
            </a:r>
            <a:r>
              <a:rPr lang="en-US" dirty="0"/>
              <a:t>alidation Record </a:t>
            </a:r>
            <a:r>
              <a:rPr lang="en-US" dirty="0" smtClean="0"/>
              <a:t/>
            </a:r>
            <a:br>
              <a:rPr lang="en-US" dirty="0" smtClean="0"/>
            </a:br>
            <a:r>
              <a:rPr lang="en-US" dirty="0" smtClean="0"/>
              <a:t>(</a:t>
            </a:r>
            <a:r>
              <a:rPr lang="en-US" dirty="0"/>
              <a:t>V Record)  Part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0844750"/>
              </p:ext>
            </p:extLst>
          </p:nvPr>
        </p:nvGraphicFramePr>
        <p:xfrm>
          <a:off x="2230437" y="1703003"/>
          <a:ext cx="7731126" cy="4008120"/>
        </p:xfrm>
        <a:graphic>
          <a:graphicData uri="http://schemas.openxmlformats.org/drawingml/2006/table">
            <a:tbl>
              <a:tblPr firstRow="1" bandRow="1">
                <a:tableStyleId>{5C22544A-7EE6-4342-B048-85BDC9FD1C3A}</a:tableStyleId>
              </a:tblPr>
              <a:tblGrid>
                <a:gridCol w="870114">
                  <a:extLst>
                    <a:ext uri="{9D8B030D-6E8A-4147-A177-3AD203B41FA5}">
                      <a16:colId xmlns:a16="http://schemas.microsoft.com/office/drawing/2014/main" val="992469884"/>
                    </a:ext>
                  </a:extLst>
                </a:gridCol>
                <a:gridCol w="672662">
                  <a:extLst>
                    <a:ext uri="{9D8B030D-6E8A-4147-A177-3AD203B41FA5}">
                      <a16:colId xmlns:a16="http://schemas.microsoft.com/office/drawing/2014/main" val="1643713647"/>
                    </a:ext>
                  </a:extLst>
                </a:gridCol>
                <a:gridCol w="6188350">
                  <a:extLst>
                    <a:ext uri="{9D8B030D-6E8A-4147-A177-3AD203B41FA5}">
                      <a16:colId xmlns:a16="http://schemas.microsoft.com/office/drawing/2014/main" val="954788806"/>
                    </a:ext>
                  </a:extLst>
                </a:gridCol>
              </a:tblGrid>
              <a:tr h="370840">
                <a:tc>
                  <a:txBody>
                    <a:bodyPr/>
                    <a:lstStyle/>
                    <a:p>
                      <a:r>
                        <a:rPr lang="en-US" sz="1100" dirty="0">
                          <a:latin typeface="+mn-lt"/>
                        </a:rPr>
                        <a:t>COLUMN</a:t>
                      </a:r>
                    </a:p>
                  </a:txBody>
                  <a:tcPr/>
                </a:tc>
                <a:tc>
                  <a:txBody>
                    <a:bodyPr/>
                    <a:lstStyle/>
                    <a:p>
                      <a:endParaRPr lang="en-US" sz="1100" dirty="0">
                        <a:latin typeface="+mn-lt"/>
                      </a:endParaRPr>
                    </a:p>
                  </a:txBody>
                  <a:tcPr/>
                </a:tc>
                <a:tc>
                  <a:txBody>
                    <a:bodyPr/>
                    <a:lstStyle/>
                    <a:p>
                      <a:pPr algn="ctr"/>
                      <a:r>
                        <a:rPr lang="en-US" sz="1100" dirty="0">
                          <a:latin typeface="+mn-lt"/>
                        </a:rPr>
                        <a:t>COLUMN DESCRIPTION/INSTRUCTION</a:t>
                      </a:r>
                    </a:p>
                  </a:txBody>
                  <a:tcPr/>
                </a:tc>
                <a:extLst>
                  <a:ext uri="{0D108BD9-81ED-4DB2-BD59-A6C34878D82A}">
                    <a16:rowId xmlns:a16="http://schemas.microsoft.com/office/drawing/2014/main" val="4222294834"/>
                  </a:ext>
                </a:extLst>
              </a:tr>
              <a:tr h="370840">
                <a:tc>
                  <a:txBody>
                    <a:bodyPr/>
                    <a:lstStyle/>
                    <a:p>
                      <a:pPr algn="ctr"/>
                      <a:r>
                        <a:rPr lang="en-US" sz="1100" b="1" dirty="0">
                          <a:solidFill>
                            <a:schemeClr val="tx1"/>
                          </a:solidFill>
                          <a:latin typeface="+mn-lt"/>
                        </a:rPr>
                        <a:t>AB</a:t>
                      </a:r>
                    </a:p>
                  </a:txBody>
                  <a:tcPr anchor="ctr"/>
                </a:tc>
                <a:tc>
                  <a:txBody>
                    <a:bodyPr/>
                    <a:lstStyle/>
                    <a:p>
                      <a:pPr algn="ctr" fontAlgn="b"/>
                      <a:r>
                        <a:rPr lang="en-US" sz="1100" b="1" i="0" u="none" strike="noStrike" dirty="0">
                          <a:solidFill>
                            <a:schemeClr val="tx1"/>
                          </a:solidFill>
                          <a:effectLst/>
                          <a:latin typeface="+mn-lt"/>
                        </a:rPr>
                        <a:t>*C</a:t>
                      </a:r>
                    </a:p>
                  </a:txBody>
                  <a:tcPr marL="0" marR="0" marT="0" marB="0" anchor="ctr"/>
                </a:tc>
                <a:tc>
                  <a:txBody>
                    <a:bodyPr/>
                    <a:lstStyle/>
                    <a:p>
                      <a:pPr algn="l" fontAlgn="b"/>
                      <a:r>
                        <a:rPr lang="en-US" sz="1100" b="0" i="0" u="none" strike="noStrike" dirty="0">
                          <a:solidFill>
                            <a:srgbClr val="000000"/>
                          </a:solidFill>
                          <a:latin typeface="+mn-lt"/>
                        </a:rPr>
                        <a:t> </a:t>
                      </a:r>
                      <a:br>
                        <a:rPr lang="en-US" sz="1100" b="0" i="0" u="none" strike="noStrike" dirty="0">
                          <a:solidFill>
                            <a:srgbClr val="000000"/>
                          </a:solidFill>
                          <a:latin typeface="+mn-lt"/>
                        </a:rPr>
                      </a:br>
                      <a:r>
                        <a:rPr lang="en-US" sz="1100" b="0" i="0" u="none" strike="noStrike" dirty="0">
                          <a:solidFill>
                            <a:srgbClr val="000000"/>
                          </a:solidFill>
                          <a:latin typeface="+mn-lt"/>
                        </a:rPr>
                        <a:t>Total Due Less Fees – Contains all amounts due at the end of the good through date, including Corporate Advances for Reinstatement and Escrow Advances that will not be satisfied/paid through the application of the  past due payments.</a:t>
                      </a:r>
                    </a:p>
                  </a:txBody>
                  <a:tcPr marR="0" marT="0" marB="0" anchor="ctr"/>
                </a:tc>
                <a:extLst>
                  <a:ext uri="{0D108BD9-81ED-4DB2-BD59-A6C34878D82A}">
                    <a16:rowId xmlns:a16="http://schemas.microsoft.com/office/drawing/2014/main" val="1631636405"/>
                  </a:ext>
                </a:extLst>
              </a:tr>
              <a:tr h="370840">
                <a:tc>
                  <a:txBody>
                    <a:bodyPr/>
                    <a:lstStyle/>
                    <a:p>
                      <a:pPr algn="ctr"/>
                      <a:r>
                        <a:rPr lang="en-US" sz="1100" b="1" dirty="0">
                          <a:solidFill>
                            <a:schemeClr val="tx1"/>
                          </a:solidFill>
                          <a:latin typeface="+mn-lt"/>
                        </a:rPr>
                        <a:t>AC</a:t>
                      </a:r>
                    </a:p>
                  </a:txBody>
                  <a:tcPr anchor="ctr"/>
                </a:tc>
                <a:tc>
                  <a:txBody>
                    <a:bodyPr/>
                    <a:lstStyle/>
                    <a:p>
                      <a:pPr algn="ctr" fontAlgn="b"/>
                      <a:r>
                        <a:rPr lang="en-US" sz="1100" b="1" i="0" u="none" strike="noStrike" dirty="0">
                          <a:solidFill>
                            <a:schemeClr val="tx1"/>
                          </a:solidFill>
                          <a:effectLst/>
                          <a:latin typeface="+mn-lt"/>
                        </a:rPr>
                        <a:t>*C</a:t>
                      </a:r>
                    </a:p>
                  </a:txBody>
                  <a:tcPr marL="0" marR="0" marT="0" marB="0" anchor="ctr"/>
                </a:tc>
                <a:tc>
                  <a:txBody>
                    <a:bodyPr/>
                    <a:lstStyle/>
                    <a:p>
                      <a:pPr algn="l" fontAlgn="b"/>
                      <a:r>
                        <a:rPr lang="en-US" sz="1100" b="0" i="0" u="none" strike="noStrike" dirty="0">
                          <a:solidFill>
                            <a:srgbClr val="000000"/>
                          </a:solidFill>
                          <a:latin typeface="+mn-lt"/>
                        </a:rPr>
                        <a:t>Date set by servicer to indicate last day Total Past Due Less Fees is valid through.</a:t>
                      </a:r>
                    </a:p>
                  </a:txBody>
                  <a:tcPr marR="0" marT="0" marB="0" anchor="ctr"/>
                </a:tc>
                <a:extLst>
                  <a:ext uri="{0D108BD9-81ED-4DB2-BD59-A6C34878D82A}">
                    <a16:rowId xmlns:a16="http://schemas.microsoft.com/office/drawing/2014/main" val="2841453990"/>
                  </a:ext>
                </a:extLst>
              </a:tr>
              <a:tr h="370840">
                <a:tc>
                  <a:txBody>
                    <a:bodyPr/>
                    <a:lstStyle/>
                    <a:p>
                      <a:pPr algn="ctr" fontAlgn="b"/>
                      <a:r>
                        <a:rPr lang="en-US" sz="1100" b="1" dirty="0">
                          <a:solidFill>
                            <a:schemeClr val="tx1"/>
                          </a:solidFill>
                          <a:latin typeface="+mn-lt"/>
                        </a:rPr>
                        <a:t>AD</a:t>
                      </a:r>
                      <a:endParaRPr lang="en-US" sz="1100" b="1" i="0" u="none" strike="noStrike" dirty="0">
                        <a:solidFill>
                          <a:schemeClr val="tx1"/>
                        </a:solidFill>
                        <a:latin typeface="+mn-lt"/>
                      </a:endParaRPr>
                    </a:p>
                  </a:txBody>
                  <a:tcPr marL="9525" marR="9525" marT="9525" marB="0" anchor="ctr"/>
                </a:tc>
                <a:tc>
                  <a:txBody>
                    <a:bodyPr/>
                    <a:lstStyle/>
                    <a:p>
                      <a:pPr algn="ctr" fontAlgn="b"/>
                      <a:r>
                        <a:rPr lang="en-US" sz="1100" b="1" i="0" u="none" strike="noStrike" dirty="0">
                          <a:solidFill>
                            <a:schemeClr val="tx1"/>
                          </a:solidFill>
                          <a:effectLst/>
                          <a:latin typeface="+mn-lt"/>
                        </a:rPr>
                        <a:t>C</a:t>
                      </a:r>
                    </a:p>
                  </a:txBody>
                  <a:tcPr marL="0" marR="0" marT="0" marB="0" anchor="ctr"/>
                </a:tc>
                <a:tc>
                  <a:txBody>
                    <a:bodyPr/>
                    <a:lstStyle/>
                    <a:p>
                      <a:pPr algn="l" fontAlgn="b"/>
                      <a:r>
                        <a:rPr lang="en-US" sz="1100" b="0" i="0" u="none" strike="noStrike" dirty="0">
                          <a:solidFill>
                            <a:srgbClr val="000000"/>
                          </a:solidFill>
                          <a:latin typeface="+mn-lt"/>
                        </a:rPr>
                        <a:t>Principal and Interest portion of the next payment due amount.  If HELOC loan type, use the current payment due.   </a:t>
                      </a:r>
                    </a:p>
                  </a:txBody>
                  <a:tcPr marR="0" marT="0" marB="0" anchor="ctr"/>
                </a:tc>
                <a:extLst>
                  <a:ext uri="{0D108BD9-81ED-4DB2-BD59-A6C34878D82A}">
                    <a16:rowId xmlns:a16="http://schemas.microsoft.com/office/drawing/2014/main" val="1666016096"/>
                  </a:ext>
                </a:extLst>
              </a:tr>
              <a:tr h="370840">
                <a:tc>
                  <a:txBody>
                    <a:bodyPr/>
                    <a:lstStyle/>
                    <a:p>
                      <a:pPr algn="ctr" fontAlgn="b"/>
                      <a:r>
                        <a:rPr lang="en-US" sz="1100" b="1" dirty="0">
                          <a:solidFill>
                            <a:schemeClr val="tx1"/>
                          </a:solidFill>
                          <a:latin typeface="+mn-lt"/>
                        </a:rPr>
                        <a:t>AE</a:t>
                      </a:r>
                      <a:endParaRPr lang="en-US" sz="1100" b="1" i="0" u="none" strike="noStrike" dirty="0">
                        <a:solidFill>
                          <a:schemeClr val="tx1"/>
                        </a:solidFill>
                        <a:latin typeface="+mn-lt"/>
                      </a:endParaRPr>
                    </a:p>
                  </a:txBody>
                  <a:tcPr marL="9525" marR="9525" marT="9525" marB="0" anchor="ctr"/>
                </a:tc>
                <a:tc>
                  <a:txBody>
                    <a:bodyPr/>
                    <a:lstStyle/>
                    <a:p>
                      <a:pPr algn="ctr" fontAlgn="b"/>
                      <a:r>
                        <a:rPr lang="en-US" sz="1100" b="1" i="0" u="none" strike="noStrike" dirty="0">
                          <a:solidFill>
                            <a:schemeClr val="tx1"/>
                          </a:solidFill>
                          <a:effectLst/>
                          <a:latin typeface="+mn-lt"/>
                        </a:rPr>
                        <a:t>C</a:t>
                      </a:r>
                    </a:p>
                  </a:txBody>
                  <a:tcPr marL="0" marR="0" marT="0" marB="0" anchor="ctr"/>
                </a:tc>
                <a:tc>
                  <a:txBody>
                    <a:bodyPr/>
                    <a:lstStyle/>
                    <a:p>
                      <a:pPr algn="l" fontAlgn="b"/>
                      <a:r>
                        <a:rPr lang="en-US" sz="1100" b="0" i="0" u="none" strike="noStrike" dirty="0">
                          <a:solidFill>
                            <a:srgbClr val="000000"/>
                          </a:solidFill>
                          <a:latin typeface="+mn-lt"/>
                        </a:rPr>
                        <a:t>Tax portion, if escrowed, of the next payment due amount</a:t>
                      </a:r>
                    </a:p>
                  </a:txBody>
                  <a:tcPr marR="0" marT="0" marB="0" anchor="ctr"/>
                </a:tc>
                <a:extLst>
                  <a:ext uri="{0D108BD9-81ED-4DB2-BD59-A6C34878D82A}">
                    <a16:rowId xmlns:a16="http://schemas.microsoft.com/office/drawing/2014/main" val="3048122373"/>
                  </a:ext>
                </a:extLst>
              </a:tr>
              <a:tr h="370840">
                <a:tc>
                  <a:txBody>
                    <a:bodyPr/>
                    <a:lstStyle/>
                    <a:p>
                      <a:pPr algn="ctr" fontAlgn="b"/>
                      <a:r>
                        <a:rPr lang="en-US" sz="1100" b="1" i="0" u="none" strike="noStrike" dirty="0">
                          <a:solidFill>
                            <a:schemeClr val="tx1"/>
                          </a:solidFill>
                          <a:latin typeface="+mn-lt"/>
                        </a:rPr>
                        <a:t>AF</a:t>
                      </a:r>
                    </a:p>
                  </a:txBody>
                  <a:tcPr marL="9525" marR="9525" marT="9525" marB="0" anchor="ctr"/>
                </a:tc>
                <a:tc>
                  <a:txBody>
                    <a:bodyPr/>
                    <a:lstStyle/>
                    <a:p>
                      <a:pPr algn="ctr" fontAlgn="b"/>
                      <a:r>
                        <a:rPr lang="en-US" sz="1100" b="1" i="0" u="none" strike="noStrike" dirty="0">
                          <a:solidFill>
                            <a:schemeClr val="tx1"/>
                          </a:solidFill>
                          <a:effectLst/>
                          <a:latin typeface="+mn-lt"/>
                        </a:rPr>
                        <a:t>C</a:t>
                      </a:r>
                    </a:p>
                  </a:txBody>
                  <a:tcPr marL="0" marR="0" marT="0" marB="0" anchor="ctr"/>
                </a:tc>
                <a:tc>
                  <a:txBody>
                    <a:bodyPr/>
                    <a:lstStyle/>
                    <a:p>
                      <a:pPr algn="l" fontAlgn="b"/>
                      <a:r>
                        <a:rPr lang="en-US" sz="1100" b="0" i="0" u="none" strike="noStrike" dirty="0">
                          <a:solidFill>
                            <a:srgbClr val="000000"/>
                          </a:solidFill>
                          <a:latin typeface="+mn-lt"/>
                        </a:rPr>
                        <a:t>Insurance portion, if escrowed, of the next payment due amount</a:t>
                      </a:r>
                    </a:p>
                  </a:txBody>
                  <a:tcPr marR="0" marT="0" marB="0" anchor="ctr"/>
                </a:tc>
                <a:extLst>
                  <a:ext uri="{0D108BD9-81ED-4DB2-BD59-A6C34878D82A}">
                    <a16:rowId xmlns:a16="http://schemas.microsoft.com/office/drawing/2014/main" val="2275136622"/>
                  </a:ext>
                </a:extLst>
              </a:tr>
              <a:tr h="370840">
                <a:tc>
                  <a:txBody>
                    <a:bodyPr/>
                    <a:lstStyle/>
                    <a:p>
                      <a:pPr algn="ctr" fontAlgn="b"/>
                      <a:r>
                        <a:rPr lang="en-US" sz="1100" b="1" i="0" u="none" strike="noStrike" dirty="0">
                          <a:solidFill>
                            <a:schemeClr val="tx1"/>
                          </a:solidFill>
                          <a:latin typeface="+mn-lt"/>
                        </a:rPr>
                        <a:t>AG</a:t>
                      </a:r>
                    </a:p>
                  </a:txBody>
                  <a:tcPr marL="9525" marR="9525" marT="9525" marB="0" anchor="ctr"/>
                </a:tc>
                <a:tc>
                  <a:txBody>
                    <a:bodyPr/>
                    <a:lstStyle/>
                    <a:p>
                      <a:pPr algn="ctr" fontAlgn="b"/>
                      <a:r>
                        <a:rPr lang="en-US" sz="1100" b="1" i="0" u="none" strike="noStrike" dirty="0">
                          <a:solidFill>
                            <a:schemeClr val="tx1"/>
                          </a:solidFill>
                          <a:effectLst/>
                          <a:latin typeface="+mn-lt"/>
                        </a:rPr>
                        <a:t>C</a:t>
                      </a:r>
                    </a:p>
                  </a:txBody>
                  <a:tcPr marL="0" marR="0" marT="0" marB="0" anchor="ctr"/>
                </a:tc>
                <a:tc>
                  <a:txBody>
                    <a:bodyPr/>
                    <a:lstStyle/>
                    <a:p>
                      <a:pPr algn="l" fontAlgn="b"/>
                      <a:r>
                        <a:rPr lang="en-US" sz="1100" b="0" i="0" u="none" strike="noStrike" dirty="0">
                          <a:solidFill>
                            <a:srgbClr val="000000"/>
                          </a:solidFill>
                          <a:latin typeface="+mn-lt"/>
                        </a:rPr>
                        <a:t>HOA portion, if escrowed,  of the next payment due amount, plus any fees charged to loan other than late fees and NSF fees.</a:t>
                      </a:r>
                    </a:p>
                  </a:txBody>
                  <a:tcPr marR="0" marT="0" marB="0" anchor="ctr"/>
                </a:tc>
                <a:extLst>
                  <a:ext uri="{0D108BD9-81ED-4DB2-BD59-A6C34878D82A}">
                    <a16:rowId xmlns:a16="http://schemas.microsoft.com/office/drawing/2014/main" val="1067485876"/>
                  </a:ext>
                </a:extLst>
              </a:tr>
              <a:tr h="370840">
                <a:tc>
                  <a:txBody>
                    <a:bodyPr/>
                    <a:lstStyle/>
                    <a:p>
                      <a:pPr algn="ctr" fontAlgn="b"/>
                      <a:r>
                        <a:rPr lang="en-US" sz="1100" b="1" i="0" u="none" strike="noStrike" dirty="0">
                          <a:solidFill>
                            <a:schemeClr val="tx1"/>
                          </a:solidFill>
                          <a:latin typeface="+mn-lt"/>
                        </a:rPr>
                        <a:t>AH</a:t>
                      </a:r>
                    </a:p>
                  </a:txBody>
                  <a:tcPr marL="9525" marR="9525" marT="9525" marB="0" anchor="ctr"/>
                </a:tc>
                <a:tc>
                  <a:txBody>
                    <a:bodyPr/>
                    <a:lstStyle/>
                    <a:p>
                      <a:pPr algn="ctr" fontAlgn="b"/>
                      <a:r>
                        <a:rPr lang="en-US" sz="1100" b="1" i="0" u="none" strike="noStrike" dirty="0">
                          <a:solidFill>
                            <a:schemeClr val="tx1"/>
                          </a:solidFill>
                          <a:effectLst/>
                          <a:latin typeface="+mn-lt"/>
                        </a:rPr>
                        <a:t>O</a:t>
                      </a:r>
                    </a:p>
                  </a:txBody>
                  <a:tcPr marL="0" marR="0" marT="0" marB="0" anchor="ctr"/>
                </a:tc>
                <a:tc>
                  <a:txBody>
                    <a:bodyPr/>
                    <a:lstStyle/>
                    <a:p>
                      <a:pPr algn="l" fontAlgn="b"/>
                      <a:r>
                        <a:rPr lang="en-US" sz="1100" b="0" i="0" u="none" strike="noStrike" dirty="0">
                          <a:solidFill>
                            <a:srgbClr val="000000"/>
                          </a:solidFill>
                          <a:latin typeface="+mn-lt"/>
                        </a:rPr>
                        <a:t>Escrow overage or underage</a:t>
                      </a:r>
                    </a:p>
                  </a:txBody>
                  <a:tcPr marR="0" marT="0" marB="0" anchor="ctr"/>
                </a:tc>
                <a:extLst>
                  <a:ext uri="{0D108BD9-81ED-4DB2-BD59-A6C34878D82A}">
                    <a16:rowId xmlns:a16="http://schemas.microsoft.com/office/drawing/2014/main" val="32071352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dirty="0">
                          <a:solidFill>
                            <a:schemeClr val="tx1"/>
                          </a:solidFill>
                          <a:latin typeface="+mn-lt"/>
                        </a:rPr>
                        <a:t>AI</a:t>
                      </a:r>
                    </a:p>
                  </a:txBody>
                  <a:tcPr anchor="ctr"/>
                </a:tc>
                <a:tc>
                  <a:txBody>
                    <a:bodyPr/>
                    <a:lstStyle/>
                    <a:p>
                      <a:pPr algn="ctr" fontAlgn="b"/>
                      <a:r>
                        <a:rPr lang="en-US" sz="1100" b="1" i="0" u="none" strike="noStrike" dirty="0">
                          <a:solidFill>
                            <a:schemeClr val="tx1"/>
                          </a:solidFill>
                          <a:effectLst/>
                          <a:latin typeface="+mn-lt"/>
                        </a:rPr>
                        <a:t>C</a:t>
                      </a:r>
                    </a:p>
                  </a:txBody>
                  <a:tcPr marL="0" marR="0" marT="0" marB="0" anchor="ctr"/>
                </a:tc>
                <a:tc>
                  <a:txBody>
                    <a:bodyPr/>
                    <a:lstStyle/>
                    <a:p>
                      <a:pPr algn="l" fontAlgn="b"/>
                      <a:r>
                        <a:rPr lang="en-US" sz="1100" b="0" i="0" u="none" strike="noStrike" dirty="0">
                          <a:solidFill>
                            <a:srgbClr val="000000"/>
                          </a:solidFill>
                          <a:latin typeface="+mn-lt"/>
                        </a:rPr>
                        <a:t>Monthly</a:t>
                      </a:r>
                      <a:r>
                        <a:rPr lang="en-US" sz="1100" b="0" i="0" u="none" strike="noStrike" baseline="0" dirty="0">
                          <a:solidFill>
                            <a:srgbClr val="000000"/>
                          </a:solidFill>
                          <a:latin typeface="+mn-lt"/>
                        </a:rPr>
                        <a:t> payment amount- This amount is the sum of columns AD thru AH</a:t>
                      </a:r>
                      <a:endParaRPr lang="en-US" sz="1100" b="0" i="0" u="none" strike="noStrike" dirty="0">
                        <a:solidFill>
                          <a:srgbClr val="000000"/>
                        </a:solidFill>
                        <a:latin typeface="+mn-lt"/>
                      </a:endParaRPr>
                    </a:p>
                  </a:txBody>
                  <a:tcPr anchor="ctr"/>
                </a:tc>
                <a:extLst>
                  <a:ext uri="{0D108BD9-81ED-4DB2-BD59-A6C34878D82A}">
                    <a16:rowId xmlns:a16="http://schemas.microsoft.com/office/drawing/2014/main" val="987870189"/>
                  </a:ext>
                </a:extLst>
              </a:tr>
              <a:tr h="370840">
                <a:tc>
                  <a:txBody>
                    <a:bodyPr/>
                    <a:lstStyle/>
                    <a:p>
                      <a:pPr algn="ctr"/>
                      <a:r>
                        <a:rPr lang="en-US" sz="1100" b="1" dirty="0">
                          <a:solidFill>
                            <a:schemeClr val="tx1"/>
                          </a:solidFill>
                          <a:latin typeface="+mn-lt"/>
                        </a:rPr>
                        <a:t>AJ</a:t>
                      </a:r>
                    </a:p>
                  </a:txBody>
                  <a:tcPr anchor="ctr"/>
                </a:tc>
                <a:tc>
                  <a:txBody>
                    <a:bodyPr/>
                    <a:lstStyle/>
                    <a:p>
                      <a:pPr algn="ctr" fontAlgn="b"/>
                      <a:r>
                        <a:rPr lang="en-US" sz="1100" b="1" i="0" u="none" strike="noStrike" dirty="0">
                          <a:solidFill>
                            <a:schemeClr val="tx1"/>
                          </a:solidFill>
                          <a:effectLst/>
                          <a:latin typeface="+mn-lt"/>
                        </a:rPr>
                        <a:t>M</a:t>
                      </a:r>
                    </a:p>
                  </a:txBody>
                  <a:tcPr marL="0" marR="0" marT="0" marB="0" anchor="ctr"/>
                </a:tc>
                <a:tc>
                  <a:txBody>
                    <a:bodyPr/>
                    <a:lstStyle/>
                    <a:p>
                      <a:pPr algn="l" fontAlgn="b"/>
                      <a:r>
                        <a:rPr lang="en-US" sz="1100" b="0" i="0" u="none" strike="noStrike" dirty="0">
                          <a:solidFill>
                            <a:srgbClr val="000000"/>
                          </a:solidFill>
                          <a:latin typeface="+mn-lt"/>
                        </a:rPr>
                        <a:t>Next payment due assuming borrower is current</a:t>
                      </a:r>
                    </a:p>
                  </a:txBody>
                  <a:tcPr marR="0" marT="0" marB="0" anchor="ctr"/>
                </a:tc>
                <a:extLst>
                  <a:ext uri="{0D108BD9-81ED-4DB2-BD59-A6C34878D82A}">
                    <a16:rowId xmlns:a16="http://schemas.microsoft.com/office/drawing/2014/main" val="3905567232"/>
                  </a:ext>
                </a:extLst>
              </a:tr>
            </a:tbl>
          </a:graphicData>
        </a:graphic>
      </p:graphicFrame>
      <p:sp>
        <p:nvSpPr>
          <p:cNvPr id="5" name="TextBox 4">
            <a:extLst>
              <a:ext uri="{FF2B5EF4-FFF2-40B4-BE49-F238E27FC236}">
                <a16:creationId xmlns:a16="http://schemas.microsoft.com/office/drawing/2014/main" id="{C99ACDCF-CDC3-405B-9757-61DE6C2FDA8A}"/>
              </a:ext>
            </a:extLst>
          </p:cNvPr>
          <p:cNvSpPr txBox="1"/>
          <p:nvPr/>
        </p:nvSpPr>
        <p:spPr>
          <a:xfrm>
            <a:off x="3200400" y="6006313"/>
            <a:ext cx="6094520" cy="307777"/>
          </a:xfrm>
          <a:prstGeom prst="rect">
            <a:avLst/>
          </a:prstGeom>
          <a:noFill/>
        </p:spPr>
        <p:txBody>
          <a:bodyPr wrap="square">
            <a:spAutoFit/>
          </a:bodyPr>
          <a:lstStyle/>
          <a:p>
            <a:pPr algn="ctr"/>
            <a:r>
              <a:rPr lang="en-US" sz="1400" b="1" dirty="0">
                <a:latin typeface="Calibri" panose="020F0502020204030204" pitchFamily="34" charset="0"/>
                <a:cs typeface="Calibri" panose="020F0502020204030204" pitchFamily="34" charset="0"/>
              </a:rPr>
              <a:t>M= MANDATORY/ O= OPTIONAL/ C= CONDITIONAL</a:t>
            </a:r>
            <a:endParaRPr lang="en-US" sz="1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79700FC-60B0-4817-BD93-2C6B0CA8DA67}"/>
              </a:ext>
            </a:extLst>
          </p:cNvPr>
          <p:cNvSpPr txBox="1"/>
          <p:nvPr/>
        </p:nvSpPr>
        <p:spPr>
          <a:xfrm>
            <a:off x="3960346" y="6314090"/>
            <a:ext cx="4574628"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400" b="1" dirty="0">
                <a:latin typeface="Calibri" panose="020F0502020204030204" pitchFamily="34" charset="0"/>
                <a:cs typeface="Calibri" panose="020F0502020204030204" pitchFamily="34" charset="0"/>
              </a:rPr>
              <a:t>*Required for R, P, M, K programs only, optional for others</a:t>
            </a:r>
          </a:p>
        </p:txBody>
      </p:sp>
      <p:pic>
        <p:nvPicPr>
          <p:cNvPr id="3" name="Picture 2"/>
          <p:cNvPicPr>
            <a:picLocks noChangeAspect="1"/>
          </p:cNvPicPr>
          <p:nvPr/>
        </p:nvPicPr>
        <p:blipFill>
          <a:blip r:embed="rId2"/>
          <a:stretch>
            <a:fillRect/>
          </a:stretch>
        </p:blipFill>
        <p:spPr>
          <a:xfrm>
            <a:off x="10522431" y="5855490"/>
            <a:ext cx="1542422" cy="890093"/>
          </a:xfrm>
          <a:prstGeom prst="rect">
            <a:avLst/>
          </a:prstGeom>
        </p:spPr>
      </p:pic>
    </p:spTree>
    <p:extLst>
      <p:ext uri="{BB962C8B-B14F-4D97-AF65-F5344CB8AC3E}">
        <p14:creationId xmlns:p14="http://schemas.microsoft.com/office/powerpoint/2010/main" val="493899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a </a:t>
            </a:r>
            <a:r>
              <a:rPr lang="en-US" u="sng" dirty="0"/>
              <a:t>V</a:t>
            </a:r>
            <a:r>
              <a:rPr lang="en-US" dirty="0"/>
              <a:t>alidation Record </a:t>
            </a:r>
            <a:r>
              <a:rPr lang="en-US" dirty="0" smtClean="0"/>
              <a:t/>
            </a:r>
            <a:br>
              <a:rPr lang="en-US" dirty="0" smtClean="0"/>
            </a:br>
            <a:r>
              <a:rPr lang="en-US" dirty="0" smtClean="0"/>
              <a:t>(</a:t>
            </a:r>
            <a:r>
              <a:rPr lang="en-US" dirty="0"/>
              <a:t>V Record)  Part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6564633"/>
              </p:ext>
            </p:extLst>
          </p:nvPr>
        </p:nvGraphicFramePr>
        <p:xfrm>
          <a:off x="2230438" y="2512302"/>
          <a:ext cx="7731126" cy="3075940"/>
        </p:xfrm>
        <a:graphic>
          <a:graphicData uri="http://schemas.openxmlformats.org/drawingml/2006/table">
            <a:tbl>
              <a:tblPr firstRow="1" bandRow="1">
                <a:tableStyleId>{5C22544A-7EE6-4342-B048-85BDC9FD1C3A}</a:tableStyleId>
              </a:tblPr>
              <a:tblGrid>
                <a:gridCol w="849093">
                  <a:extLst>
                    <a:ext uri="{9D8B030D-6E8A-4147-A177-3AD203B41FA5}">
                      <a16:colId xmlns:a16="http://schemas.microsoft.com/office/drawing/2014/main" val="4217015102"/>
                    </a:ext>
                  </a:extLst>
                </a:gridCol>
                <a:gridCol w="693683">
                  <a:extLst>
                    <a:ext uri="{9D8B030D-6E8A-4147-A177-3AD203B41FA5}">
                      <a16:colId xmlns:a16="http://schemas.microsoft.com/office/drawing/2014/main" val="3181138926"/>
                    </a:ext>
                  </a:extLst>
                </a:gridCol>
                <a:gridCol w="6188350">
                  <a:extLst>
                    <a:ext uri="{9D8B030D-6E8A-4147-A177-3AD203B41FA5}">
                      <a16:colId xmlns:a16="http://schemas.microsoft.com/office/drawing/2014/main" val="1771673075"/>
                    </a:ext>
                  </a:extLst>
                </a:gridCol>
              </a:tblGrid>
              <a:tr h="370840">
                <a:tc>
                  <a:txBody>
                    <a:bodyPr/>
                    <a:lstStyle/>
                    <a:p>
                      <a:r>
                        <a:rPr lang="en-US" sz="1050" dirty="0">
                          <a:latin typeface="+mn-lt"/>
                        </a:rPr>
                        <a:t>COLUMN</a:t>
                      </a:r>
                    </a:p>
                  </a:txBody>
                  <a:tcPr/>
                </a:tc>
                <a:tc>
                  <a:txBody>
                    <a:bodyPr/>
                    <a:lstStyle/>
                    <a:p>
                      <a:endParaRPr lang="en-US" sz="1050" dirty="0">
                        <a:latin typeface="+mn-lt"/>
                      </a:endParaRPr>
                    </a:p>
                  </a:txBody>
                  <a:tcPr/>
                </a:tc>
                <a:tc>
                  <a:txBody>
                    <a:bodyPr/>
                    <a:lstStyle/>
                    <a:p>
                      <a:pPr algn="ctr"/>
                      <a:r>
                        <a:rPr lang="en-US" sz="1050" dirty="0">
                          <a:latin typeface="+mn-lt"/>
                        </a:rPr>
                        <a:t>COLUMN DESCRIPTION/INSTRUCTION</a:t>
                      </a:r>
                    </a:p>
                  </a:txBody>
                  <a:tcPr/>
                </a:tc>
                <a:extLst>
                  <a:ext uri="{0D108BD9-81ED-4DB2-BD59-A6C34878D82A}">
                    <a16:rowId xmlns:a16="http://schemas.microsoft.com/office/drawing/2014/main" val="3065124479"/>
                  </a:ext>
                </a:extLst>
              </a:tr>
              <a:tr h="370840">
                <a:tc>
                  <a:txBody>
                    <a:bodyPr/>
                    <a:lstStyle/>
                    <a:p>
                      <a:pPr algn="ctr">
                        <a:buNone/>
                      </a:pPr>
                      <a:endParaRPr lang="de-DE" sz="1050" b="1" dirty="0">
                        <a:latin typeface="+mn-lt"/>
                      </a:endParaRPr>
                    </a:p>
                    <a:p>
                      <a:pPr algn="ctr">
                        <a:buNone/>
                      </a:pPr>
                      <a:r>
                        <a:rPr lang="de-DE" sz="1050" b="1" dirty="0">
                          <a:latin typeface="+mn-lt"/>
                        </a:rPr>
                        <a:t>AK</a:t>
                      </a:r>
                      <a:r>
                        <a:rPr lang="de-DE" sz="1050" dirty="0">
                          <a:latin typeface="+mn-lt"/>
                        </a:rPr>
                        <a:t> </a:t>
                      </a:r>
                    </a:p>
                  </a:txBody>
                  <a:tcPr marT="0" marB="0" anchor="ctr"/>
                </a:tc>
                <a:tc>
                  <a:txBody>
                    <a:bodyPr/>
                    <a:lstStyle/>
                    <a:p>
                      <a:pPr algn="ctr" fontAlgn="b"/>
                      <a:r>
                        <a:rPr lang="en-US" sz="1050" b="1" i="0" u="none" strike="noStrike" dirty="0">
                          <a:solidFill>
                            <a:schemeClr val="tx1"/>
                          </a:solidFill>
                          <a:effectLst/>
                          <a:latin typeface="+mn-lt"/>
                        </a:rPr>
                        <a:t>C</a:t>
                      </a:r>
                    </a:p>
                  </a:txBody>
                  <a:tcPr marL="0" marR="0" marT="0" marB="0" anchor="ctr"/>
                </a:tc>
                <a:tc>
                  <a:txBody>
                    <a:bodyPr/>
                    <a:lstStyle/>
                    <a:p>
                      <a:pPr algn="l" fontAlgn="b"/>
                      <a:r>
                        <a:rPr lang="en-US" sz="1050" b="0" i="0" u="none" strike="noStrike" dirty="0">
                          <a:solidFill>
                            <a:srgbClr val="000000"/>
                          </a:solidFill>
                          <a:latin typeface="+mn-lt"/>
                        </a:rPr>
                        <a:t>MHA Program – This field is a </a:t>
                      </a:r>
                      <a:r>
                        <a:rPr lang="en-US" sz="1050" b="0" i="0" u="none" strike="noStrike" dirty="0" smtClean="0">
                          <a:solidFill>
                            <a:srgbClr val="000000"/>
                          </a:solidFill>
                          <a:latin typeface="+mn-lt"/>
                        </a:rPr>
                        <a:t>drop-down </a:t>
                      </a:r>
                      <a:r>
                        <a:rPr lang="en-US" sz="1050" b="0" i="0" u="none" strike="noStrike" dirty="0">
                          <a:solidFill>
                            <a:srgbClr val="000000"/>
                          </a:solidFill>
                          <a:latin typeface="+mn-lt"/>
                        </a:rPr>
                        <a:t>showing the MHA programs.  The Servicer is to populate this field only if the MHA status has a value.  The states are not interested in seeing a MHA eligible loan but only those that have had activity or are currently active.</a:t>
                      </a:r>
                    </a:p>
                  </a:txBody>
                  <a:tcPr marR="0" marT="0" marB="0" anchor="ctr"/>
                </a:tc>
                <a:extLst>
                  <a:ext uri="{0D108BD9-81ED-4DB2-BD59-A6C34878D82A}">
                    <a16:rowId xmlns:a16="http://schemas.microsoft.com/office/drawing/2014/main" val="1976038599"/>
                  </a:ext>
                </a:extLst>
              </a:tr>
              <a:tr h="370840">
                <a:tc>
                  <a:txBody>
                    <a:bodyPr/>
                    <a:lstStyle/>
                    <a:p>
                      <a:pPr algn="ctr">
                        <a:buNone/>
                      </a:pPr>
                      <a:r>
                        <a:rPr lang="de-DE" sz="1050" b="1" dirty="0">
                          <a:latin typeface="+mn-lt"/>
                        </a:rPr>
                        <a:t>AL</a:t>
                      </a:r>
                      <a:r>
                        <a:rPr lang="de-DE" sz="1050" dirty="0">
                          <a:latin typeface="+mn-lt"/>
                        </a:rPr>
                        <a:t> </a:t>
                      </a:r>
                      <a:endParaRPr lang="en-US" sz="1050" b="1" dirty="0">
                        <a:latin typeface="+mn-lt"/>
                      </a:endParaRPr>
                    </a:p>
                  </a:txBody>
                  <a:tcPr marT="0" marB="0" anchor="ctr"/>
                </a:tc>
                <a:tc>
                  <a:txBody>
                    <a:bodyPr/>
                    <a:lstStyle/>
                    <a:p>
                      <a:pPr algn="ctr" fontAlgn="b"/>
                      <a:r>
                        <a:rPr lang="en-US" sz="1050" b="1" i="0" u="none" strike="noStrike" dirty="0">
                          <a:solidFill>
                            <a:schemeClr val="tx1"/>
                          </a:solidFill>
                          <a:effectLst/>
                          <a:latin typeface="+mn-lt"/>
                        </a:rPr>
                        <a:t>C</a:t>
                      </a:r>
                    </a:p>
                  </a:txBody>
                  <a:tcPr marL="0" marR="0" marT="0" marB="0" anchor="ctr"/>
                </a:tc>
                <a:tc>
                  <a:txBody>
                    <a:bodyPr/>
                    <a:lstStyle/>
                    <a:p>
                      <a:pPr algn="l" fontAlgn="b"/>
                      <a:r>
                        <a:rPr lang="en-US" sz="1050" b="0" i="0" u="none" strike="noStrike" dirty="0">
                          <a:solidFill>
                            <a:srgbClr val="000000"/>
                          </a:solidFill>
                          <a:latin typeface="+mn-lt"/>
                        </a:rPr>
                        <a:t>MHA Status – Servicer to populate this field based upon the IR2 reporting for those loans active or has had activity in MHA programs.</a:t>
                      </a:r>
                    </a:p>
                  </a:txBody>
                  <a:tcPr marR="0" marT="0" marB="0" anchor="ctr"/>
                </a:tc>
                <a:extLst>
                  <a:ext uri="{0D108BD9-81ED-4DB2-BD59-A6C34878D82A}">
                    <a16:rowId xmlns:a16="http://schemas.microsoft.com/office/drawing/2014/main" val="722015865"/>
                  </a:ext>
                </a:extLst>
              </a:tr>
              <a:tr h="370840">
                <a:tc>
                  <a:txBody>
                    <a:bodyPr/>
                    <a:lstStyle/>
                    <a:p>
                      <a:pPr algn="ctr">
                        <a:buNone/>
                      </a:pPr>
                      <a:r>
                        <a:rPr lang="de-DE" sz="1050" b="1" dirty="0">
                          <a:latin typeface="+mn-lt"/>
                        </a:rPr>
                        <a:t>AM</a:t>
                      </a:r>
                      <a:endParaRPr lang="de-DE" sz="1050" dirty="0">
                        <a:latin typeface="+mn-lt"/>
                      </a:endParaRPr>
                    </a:p>
                  </a:txBody>
                  <a:tcPr marT="0" marB="0" anchor="ctr"/>
                </a:tc>
                <a:tc>
                  <a:txBody>
                    <a:bodyPr/>
                    <a:lstStyle/>
                    <a:p>
                      <a:pPr algn="ctr" fontAlgn="b"/>
                      <a:r>
                        <a:rPr lang="en-US" sz="1050" b="1" i="0" u="none" strike="noStrike" dirty="0">
                          <a:solidFill>
                            <a:schemeClr val="tx1"/>
                          </a:solidFill>
                          <a:effectLst/>
                          <a:latin typeface="+mn-lt"/>
                        </a:rPr>
                        <a:t>M</a:t>
                      </a:r>
                    </a:p>
                  </a:txBody>
                  <a:tcPr marL="0" marR="0" marT="0" marB="0" anchor="ctr"/>
                </a:tc>
                <a:tc>
                  <a:txBody>
                    <a:bodyPr/>
                    <a:lstStyle/>
                    <a:p>
                      <a:pPr algn="l" fontAlgn="b"/>
                      <a:r>
                        <a:rPr lang="en-US" sz="1050" b="0" i="0" u="none" strike="noStrike" dirty="0">
                          <a:solidFill>
                            <a:srgbClr val="000000"/>
                          </a:solidFill>
                          <a:latin typeface="+mn-lt"/>
                        </a:rPr>
                        <a:t>Performance Status-Indicates the delinquency</a:t>
                      </a:r>
                      <a:r>
                        <a:rPr lang="en-US" sz="1050" b="0" i="0" u="none" strike="noStrike" baseline="0" dirty="0">
                          <a:solidFill>
                            <a:srgbClr val="000000"/>
                          </a:solidFill>
                          <a:latin typeface="+mn-lt"/>
                        </a:rPr>
                        <a:t> status of the loan</a:t>
                      </a:r>
                      <a:r>
                        <a:rPr lang="en-US" sz="1050" b="0" i="0" u="none" strike="noStrike" dirty="0">
                          <a:solidFill>
                            <a:srgbClr val="000000"/>
                          </a:solidFill>
                          <a:latin typeface="+mn-lt"/>
                        </a:rPr>
                        <a:t> (choose</a:t>
                      </a:r>
                      <a:r>
                        <a:rPr lang="en-US" sz="1050" b="0" i="0" u="none" strike="noStrike" baseline="0" dirty="0">
                          <a:solidFill>
                            <a:srgbClr val="000000"/>
                          </a:solidFill>
                          <a:latin typeface="+mn-lt"/>
                        </a:rPr>
                        <a:t> one):  C</a:t>
                      </a:r>
                      <a:r>
                        <a:rPr lang="en-US" sz="1050" b="0" i="0" u="none" strike="noStrike" dirty="0">
                          <a:solidFill>
                            <a:srgbClr val="000000"/>
                          </a:solidFill>
                          <a:latin typeface="+mn-lt"/>
                        </a:rPr>
                        <a:t>urrent;</a:t>
                      </a:r>
                      <a:r>
                        <a:rPr lang="en-US" sz="1050" b="0" i="0" u="none" strike="noStrike" baseline="0" dirty="0">
                          <a:solidFill>
                            <a:srgbClr val="000000"/>
                          </a:solidFill>
                          <a:latin typeface="+mn-lt"/>
                        </a:rPr>
                        <a:t> </a:t>
                      </a:r>
                      <a:r>
                        <a:rPr lang="en-US" sz="1050" b="0" i="0" u="sng" strike="noStrike" dirty="0">
                          <a:solidFill>
                            <a:srgbClr val="000000"/>
                          </a:solidFill>
                          <a:latin typeface="+mn-lt"/>
                        </a:rPr>
                        <a:t>&gt;</a:t>
                      </a:r>
                      <a:r>
                        <a:rPr lang="en-US" sz="1050" b="0" i="0" u="none" strike="noStrike" dirty="0">
                          <a:solidFill>
                            <a:srgbClr val="000000"/>
                          </a:solidFill>
                          <a:latin typeface="+mn-lt"/>
                        </a:rPr>
                        <a:t>30 days;</a:t>
                      </a:r>
                      <a:r>
                        <a:rPr lang="en-US" sz="1050" b="0" i="0" u="none" strike="noStrike" baseline="0" dirty="0">
                          <a:solidFill>
                            <a:srgbClr val="000000"/>
                          </a:solidFill>
                          <a:latin typeface="+mn-lt"/>
                        </a:rPr>
                        <a:t> </a:t>
                      </a:r>
                      <a:r>
                        <a:rPr lang="en-US" sz="1050" b="0" i="0" u="sng" strike="noStrike" dirty="0">
                          <a:solidFill>
                            <a:srgbClr val="000000"/>
                          </a:solidFill>
                          <a:latin typeface="+mn-lt"/>
                        </a:rPr>
                        <a:t>&gt;</a:t>
                      </a:r>
                      <a:r>
                        <a:rPr lang="en-US" sz="1050" b="0" i="0" u="none" strike="noStrike" dirty="0">
                          <a:solidFill>
                            <a:srgbClr val="000000"/>
                          </a:solidFill>
                          <a:latin typeface="+mn-lt"/>
                        </a:rPr>
                        <a:t>60 days;</a:t>
                      </a:r>
                      <a:r>
                        <a:rPr lang="en-US" sz="1050" b="0" i="0" u="none" strike="noStrike" baseline="0" dirty="0">
                          <a:solidFill>
                            <a:srgbClr val="000000"/>
                          </a:solidFill>
                          <a:latin typeface="+mn-lt"/>
                        </a:rPr>
                        <a:t> </a:t>
                      </a:r>
                      <a:r>
                        <a:rPr lang="en-US" sz="1050" b="0" i="0" u="sng" strike="noStrike" dirty="0">
                          <a:solidFill>
                            <a:srgbClr val="000000"/>
                          </a:solidFill>
                          <a:latin typeface="+mn-lt"/>
                        </a:rPr>
                        <a:t>&gt;</a:t>
                      </a:r>
                      <a:r>
                        <a:rPr lang="en-US" sz="1050" b="0" i="0" u="none" strike="noStrike" dirty="0">
                          <a:solidFill>
                            <a:srgbClr val="000000"/>
                          </a:solidFill>
                          <a:latin typeface="+mn-lt"/>
                        </a:rPr>
                        <a:t>90 days; </a:t>
                      </a:r>
                      <a:r>
                        <a:rPr lang="en-US" sz="1050" b="0" i="0" u="sng" strike="noStrike" dirty="0">
                          <a:solidFill>
                            <a:srgbClr val="000000"/>
                          </a:solidFill>
                          <a:latin typeface="+mn-lt"/>
                        </a:rPr>
                        <a:t>&gt;</a:t>
                      </a:r>
                      <a:r>
                        <a:rPr lang="en-US" sz="1050" b="0" i="0" u="none" strike="noStrike" dirty="0">
                          <a:solidFill>
                            <a:srgbClr val="000000"/>
                          </a:solidFill>
                          <a:latin typeface="+mn-lt"/>
                        </a:rPr>
                        <a:t>120 days; </a:t>
                      </a:r>
                      <a:r>
                        <a:rPr lang="en-US" sz="1050" b="0" i="0" u="sng" strike="noStrike" dirty="0">
                          <a:solidFill>
                            <a:srgbClr val="000000"/>
                          </a:solidFill>
                          <a:latin typeface="+mn-lt"/>
                        </a:rPr>
                        <a:t>&gt;</a:t>
                      </a:r>
                      <a:r>
                        <a:rPr lang="en-US" sz="1050" b="0" i="0" u="none" strike="noStrike" dirty="0">
                          <a:solidFill>
                            <a:srgbClr val="000000"/>
                          </a:solidFill>
                          <a:latin typeface="+mn-lt"/>
                        </a:rPr>
                        <a:t>180 days</a:t>
                      </a:r>
                    </a:p>
                  </a:txBody>
                  <a:tcPr marR="0" marT="0" marB="0" anchor="ctr"/>
                </a:tc>
                <a:extLst>
                  <a:ext uri="{0D108BD9-81ED-4DB2-BD59-A6C34878D82A}">
                    <a16:rowId xmlns:a16="http://schemas.microsoft.com/office/drawing/2014/main" val="1805738159"/>
                  </a:ext>
                </a:extLst>
              </a:tr>
              <a:tr h="370840">
                <a:tc>
                  <a:txBody>
                    <a:bodyPr/>
                    <a:lstStyle/>
                    <a:p>
                      <a:pPr algn="ctr">
                        <a:buNone/>
                      </a:pPr>
                      <a:r>
                        <a:rPr lang="de-DE" sz="1050" b="1" dirty="0">
                          <a:latin typeface="+mn-lt"/>
                        </a:rPr>
                        <a:t>AN</a:t>
                      </a:r>
                      <a:endParaRPr lang="de-DE" sz="1050" dirty="0">
                        <a:latin typeface="+mn-lt"/>
                      </a:endParaRPr>
                    </a:p>
                  </a:txBody>
                  <a:tcPr marT="0" marB="0" anchor="ctr"/>
                </a:tc>
                <a:tc>
                  <a:txBody>
                    <a:bodyPr/>
                    <a:lstStyle/>
                    <a:p>
                      <a:pPr algn="ctr" fontAlgn="b"/>
                      <a:r>
                        <a:rPr lang="en-US" sz="1050" b="1" i="0" u="none" strike="noStrike" dirty="0">
                          <a:solidFill>
                            <a:schemeClr val="tx1"/>
                          </a:solidFill>
                          <a:effectLst/>
                          <a:latin typeface="+mn-lt"/>
                        </a:rPr>
                        <a:t>M</a:t>
                      </a:r>
                    </a:p>
                  </a:txBody>
                  <a:tcPr marL="0" marR="0" marT="0" marB="0" anchor="ctr"/>
                </a:tc>
                <a:tc>
                  <a:txBody>
                    <a:bodyPr/>
                    <a:lstStyle/>
                    <a:p>
                      <a:pPr algn="l" fontAlgn="b"/>
                      <a:r>
                        <a:rPr lang="en-US" sz="1050" b="0" i="0" u="none" strike="noStrike" dirty="0">
                          <a:solidFill>
                            <a:srgbClr val="000000"/>
                          </a:solidFill>
                          <a:latin typeface="+mn-lt"/>
                        </a:rPr>
                        <a:t>Lien Position at origination</a:t>
                      </a:r>
                    </a:p>
                  </a:txBody>
                  <a:tcPr marR="0" marT="0" marB="0" anchor="ctr"/>
                </a:tc>
                <a:extLst>
                  <a:ext uri="{0D108BD9-81ED-4DB2-BD59-A6C34878D82A}">
                    <a16:rowId xmlns:a16="http://schemas.microsoft.com/office/drawing/2014/main" val="1469461106"/>
                  </a:ext>
                </a:extLst>
              </a:tr>
              <a:tr h="370840">
                <a:tc>
                  <a:txBody>
                    <a:bodyPr/>
                    <a:lstStyle/>
                    <a:p>
                      <a:pPr algn="ctr">
                        <a:buNone/>
                      </a:pPr>
                      <a:r>
                        <a:rPr lang="de-DE" sz="1050" b="1" dirty="0">
                          <a:latin typeface="+mn-lt"/>
                        </a:rPr>
                        <a:t>AO</a:t>
                      </a:r>
                      <a:r>
                        <a:rPr lang="de-DE" sz="1050" dirty="0">
                          <a:latin typeface="+mn-lt"/>
                        </a:rPr>
                        <a:t> </a:t>
                      </a:r>
                    </a:p>
                  </a:txBody>
                  <a:tcPr marT="0" marB="0" anchor="ctr"/>
                </a:tc>
                <a:tc>
                  <a:txBody>
                    <a:bodyPr/>
                    <a:lstStyle/>
                    <a:p>
                      <a:pPr algn="ctr" fontAlgn="b"/>
                      <a:r>
                        <a:rPr lang="en-US" sz="1050" b="1" i="0" u="none" strike="noStrike" dirty="0">
                          <a:solidFill>
                            <a:schemeClr val="tx1"/>
                          </a:solidFill>
                          <a:effectLst/>
                          <a:latin typeface="+mn-lt"/>
                        </a:rPr>
                        <a:t>O</a:t>
                      </a:r>
                    </a:p>
                  </a:txBody>
                  <a:tcPr marL="0" marR="0" marT="0" marB="0" anchor="ctr"/>
                </a:tc>
                <a:tc>
                  <a:txBody>
                    <a:bodyPr/>
                    <a:lstStyle/>
                    <a:p>
                      <a:pPr algn="l" fontAlgn="b"/>
                      <a:r>
                        <a:rPr lang="en-US" sz="1050" b="0" i="0" u="none" strike="noStrike" dirty="0">
                          <a:solidFill>
                            <a:srgbClr val="000000"/>
                          </a:solidFill>
                          <a:latin typeface="+mn-lt"/>
                        </a:rPr>
                        <a:t>Scheduled</a:t>
                      </a:r>
                      <a:r>
                        <a:rPr lang="en-US" sz="1050" b="0" i="0" u="none" strike="noStrike" baseline="0" dirty="0">
                          <a:solidFill>
                            <a:srgbClr val="000000"/>
                          </a:solidFill>
                          <a:latin typeface="+mn-lt"/>
                        </a:rPr>
                        <a:t> Foreclosure Sale- </a:t>
                      </a:r>
                      <a:r>
                        <a:rPr lang="en-US" sz="1050" b="0" i="0" u="none" strike="noStrike" dirty="0">
                          <a:solidFill>
                            <a:srgbClr val="000000"/>
                          </a:solidFill>
                          <a:latin typeface="+mn-lt"/>
                        </a:rPr>
                        <a:t>Yes or No field indicating whether or not a foreclosure sale date has been scheduled (choose </a:t>
                      </a:r>
                      <a:r>
                        <a:rPr lang="en-US" sz="1050" b="0" i="0" u="none" strike="noStrike" baseline="0" dirty="0">
                          <a:solidFill>
                            <a:srgbClr val="000000"/>
                          </a:solidFill>
                          <a:latin typeface="+mn-lt"/>
                        </a:rPr>
                        <a:t>Y or N) </a:t>
                      </a:r>
                      <a:endParaRPr lang="en-US" sz="1050" b="0" i="0" u="none" strike="noStrike" dirty="0">
                        <a:solidFill>
                          <a:srgbClr val="000000"/>
                        </a:solidFill>
                        <a:latin typeface="+mn-lt"/>
                      </a:endParaRPr>
                    </a:p>
                  </a:txBody>
                  <a:tcPr marR="0" marT="0" marB="0" anchor="ctr"/>
                </a:tc>
                <a:extLst>
                  <a:ext uri="{0D108BD9-81ED-4DB2-BD59-A6C34878D82A}">
                    <a16:rowId xmlns:a16="http://schemas.microsoft.com/office/drawing/2014/main" val="3332099540"/>
                  </a:ext>
                </a:extLst>
              </a:tr>
              <a:tr h="370840">
                <a:tc>
                  <a:txBody>
                    <a:bodyPr/>
                    <a:lstStyle/>
                    <a:p>
                      <a:pPr algn="ctr">
                        <a:buNone/>
                      </a:pPr>
                      <a:r>
                        <a:rPr lang="de-DE" sz="1050" b="1" dirty="0">
                          <a:latin typeface="+mn-lt"/>
                        </a:rPr>
                        <a:t>AP</a:t>
                      </a:r>
                      <a:r>
                        <a:rPr lang="de-DE" sz="1050" dirty="0">
                          <a:latin typeface="+mn-lt"/>
                        </a:rPr>
                        <a:t> </a:t>
                      </a:r>
                    </a:p>
                  </a:txBody>
                  <a:tcPr marT="0" marB="0" anchor="ctr"/>
                </a:tc>
                <a:tc>
                  <a:txBody>
                    <a:bodyPr/>
                    <a:lstStyle/>
                    <a:p>
                      <a:pPr algn="ctr" fontAlgn="b"/>
                      <a:r>
                        <a:rPr lang="en-US" sz="1050" b="1" i="0" u="none" strike="noStrike" dirty="0">
                          <a:solidFill>
                            <a:schemeClr val="tx1"/>
                          </a:solidFill>
                          <a:effectLst/>
                          <a:latin typeface="+mn-lt"/>
                        </a:rPr>
                        <a:t>C</a:t>
                      </a:r>
                    </a:p>
                  </a:txBody>
                  <a:tcPr marL="0" marR="0" marT="0" marB="0" anchor="ctr"/>
                </a:tc>
                <a:tc>
                  <a:txBody>
                    <a:bodyPr/>
                    <a:lstStyle/>
                    <a:p>
                      <a:pPr algn="l" fontAlgn="b"/>
                      <a:r>
                        <a:rPr lang="en-US" sz="1050" b="0" i="0" u="none" strike="noStrike" dirty="0">
                          <a:solidFill>
                            <a:srgbClr val="000000"/>
                          </a:solidFill>
                          <a:latin typeface="+mn-lt"/>
                        </a:rPr>
                        <a:t>Scheduled Foreclosure Sale Date- Scheduled</a:t>
                      </a:r>
                      <a:r>
                        <a:rPr lang="en-US" sz="1050" b="0" i="0" u="none" strike="noStrike" baseline="0" dirty="0">
                          <a:solidFill>
                            <a:srgbClr val="000000"/>
                          </a:solidFill>
                          <a:latin typeface="+mn-lt"/>
                        </a:rPr>
                        <a:t> date of foreclosure date of subject property</a:t>
                      </a:r>
                      <a:endParaRPr lang="en-US" sz="1050" b="0" i="0" u="none" strike="noStrike" dirty="0">
                        <a:solidFill>
                          <a:srgbClr val="000000"/>
                        </a:solidFill>
                        <a:latin typeface="+mn-lt"/>
                      </a:endParaRPr>
                    </a:p>
                  </a:txBody>
                  <a:tcPr marR="0" marT="0" marB="0" anchor="ctr"/>
                </a:tc>
                <a:extLst>
                  <a:ext uri="{0D108BD9-81ED-4DB2-BD59-A6C34878D82A}">
                    <a16:rowId xmlns:a16="http://schemas.microsoft.com/office/drawing/2014/main" val="604155820"/>
                  </a:ext>
                </a:extLst>
              </a:tr>
              <a:tr h="370840">
                <a:tc>
                  <a:txBody>
                    <a:bodyPr/>
                    <a:lstStyle/>
                    <a:p>
                      <a:pPr algn="ctr">
                        <a:buNone/>
                      </a:pPr>
                      <a:r>
                        <a:rPr lang="de-DE" sz="1050" b="1" dirty="0">
                          <a:latin typeface="+mn-lt"/>
                        </a:rPr>
                        <a:t>AQ</a:t>
                      </a:r>
                      <a:endParaRPr lang="de-DE" sz="1050" dirty="0">
                        <a:latin typeface="+mn-lt"/>
                      </a:endParaRPr>
                    </a:p>
                  </a:txBody>
                  <a:tcPr marT="0" marB="0" anchor="ctr"/>
                </a:tc>
                <a:tc>
                  <a:txBody>
                    <a:bodyPr/>
                    <a:lstStyle/>
                    <a:p>
                      <a:pPr algn="ctr" fontAlgn="b"/>
                      <a:r>
                        <a:rPr lang="en-US" sz="1050" b="1" i="0" u="none" strike="noStrike" dirty="0">
                          <a:solidFill>
                            <a:schemeClr val="tx1"/>
                          </a:solidFill>
                          <a:effectLst/>
                          <a:latin typeface="+mn-lt"/>
                        </a:rPr>
                        <a:t>M</a:t>
                      </a:r>
                    </a:p>
                  </a:txBody>
                  <a:tcPr marL="0" marR="0" marT="0" marB="0" anchor="ctr"/>
                </a:tc>
                <a:tc>
                  <a:txBody>
                    <a:bodyPr/>
                    <a:lstStyle/>
                    <a:p>
                      <a:pPr algn="l" fontAlgn="b"/>
                      <a:r>
                        <a:rPr lang="en-US" sz="1050" b="0" i="0" u="none" strike="noStrike" dirty="0">
                          <a:solidFill>
                            <a:srgbClr val="000000"/>
                          </a:solidFill>
                          <a:latin typeface="+mn-lt"/>
                        </a:rPr>
                        <a:t>Active Bankruptcy-</a:t>
                      </a:r>
                      <a:r>
                        <a:rPr lang="en-US" sz="1050" b="0" i="0" u="none" strike="noStrike" baseline="0" dirty="0">
                          <a:solidFill>
                            <a:srgbClr val="000000"/>
                          </a:solidFill>
                          <a:latin typeface="+mn-lt"/>
                        </a:rPr>
                        <a:t> </a:t>
                      </a:r>
                      <a:r>
                        <a:rPr lang="en-US" sz="1050" b="0" i="0" u="none" strike="noStrike" dirty="0">
                          <a:solidFill>
                            <a:srgbClr val="000000"/>
                          </a:solidFill>
                          <a:latin typeface="+mn-lt"/>
                        </a:rPr>
                        <a:t>Yes or No field indicating whether or not the loan is in active bankruptcy- (choose Y or N)</a:t>
                      </a:r>
                    </a:p>
                  </a:txBody>
                  <a:tcPr marR="0" marT="0" marB="0" anchor="ctr"/>
                </a:tc>
                <a:extLst>
                  <a:ext uri="{0D108BD9-81ED-4DB2-BD59-A6C34878D82A}">
                    <a16:rowId xmlns:a16="http://schemas.microsoft.com/office/drawing/2014/main" val="2805300352"/>
                  </a:ext>
                </a:extLst>
              </a:tr>
            </a:tbl>
          </a:graphicData>
        </a:graphic>
      </p:graphicFrame>
      <p:sp>
        <p:nvSpPr>
          <p:cNvPr id="5" name="Rectangle 4"/>
          <p:cNvSpPr/>
          <p:nvPr/>
        </p:nvSpPr>
        <p:spPr>
          <a:xfrm>
            <a:off x="4100935" y="5947132"/>
            <a:ext cx="3990130" cy="307777"/>
          </a:xfrm>
          <a:prstGeom prst="rect">
            <a:avLst/>
          </a:prstGeom>
        </p:spPr>
        <p:txBody>
          <a:bodyPr wrap="none">
            <a:spAutoFit/>
          </a:bodyPr>
          <a:lstStyle/>
          <a:p>
            <a:pPr algn="ctr"/>
            <a:r>
              <a:rPr lang="en-US" sz="1400" b="1" dirty="0">
                <a:latin typeface="Calibri" panose="020F0502020204030204" pitchFamily="34" charset="0"/>
                <a:cs typeface="Calibri" panose="020F0502020204030204" pitchFamily="34" charset="0"/>
              </a:rPr>
              <a:t>M= MANDATORY/ O= OPTIONAL/ C= CONDITIONAL</a:t>
            </a:r>
            <a:endParaRPr lang="en-US" sz="1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0514411" y="5841946"/>
            <a:ext cx="1542422" cy="890093"/>
          </a:xfrm>
          <a:prstGeom prst="rect">
            <a:avLst/>
          </a:prstGeom>
        </p:spPr>
      </p:pic>
    </p:spTree>
    <p:extLst>
      <p:ext uri="{BB962C8B-B14F-4D97-AF65-F5344CB8AC3E}">
        <p14:creationId xmlns:p14="http://schemas.microsoft.com/office/powerpoint/2010/main" val="2746992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a </a:t>
            </a:r>
            <a:r>
              <a:rPr lang="en-US" u="sng" dirty="0"/>
              <a:t>V</a:t>
            </a:r>
            <a:r>
              <a:rPr lang="en-US" dirty="0"/>
              <a:t>alidation Record </a:t>
            </a:r>
            <a:r>
              <a:rPr lang="en-US" dirty="0" smtClean="0"/>
              <a:t/>
            </a:r>
            <a:br>
              <a:rPr lang="en-US" dirty="0" smtClean="0"/>
            </a:br>
            <a:r>
              <a:rPr lang="en-US" dirty="0" smtClean="0"/>
              <a:t>(</a:t>
            </a:r>
            <a:r>
              <a:rPr lang="en-US" dirty="0"/>
              <a:t>V Record)  Part </a:t>
            </a:r>
            <a:r>
              <a:rPr lang="en-US" dirty="0" smtClean="0"/>
              <a:t>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025490"/>
              </p:ext>
            </p:extLst>
          </p:nvPr>
        </p:nvGraphicFramePr>
        <p:xfrm>
          <a:off x="2230438" y="2638425"/>
          <a:ext cx="7731126" cy="2966720"/>
        </p:xfrm>
        <a:graphic>
          <a:graphicData uri="http://schemas.openxmlformats.org/drawingml/2006/table">
            <a:tbl>
              <a:tblPr firstRow="1" bandRow="1">
                <a:tableStyleId>{5C22544A-7EE6-4342-B048-85BDC9FD1C3A}</a:tableStyleId>
              </a:tblPr>
              <a:tblGrid>
                <a:gridCol w="891134">
                  <a:extLst>
                    <a:ext uri="{9D8B030D-6E8A-4147-A177-3AD203B41FA5}">
                      <a16:colId xmlns:a16="http://schemas.microsoft.com/office/drawing/2014/main" val="1406395524"/>
                    </a:ext>
                  </a:extLst>
                </a:gridCol>
                <a:gridCol w="557049">
                  <a:extLst>
                    <a:ext uri="{9D8B030D-6E8A-4147-A177-3AD203B41FA5}">
                      <a16:colId xmlns:a16="http://schemas.microsoft.com/office/drawing/2014/main" val="4178674633"/>
                    </a:ext>
                  </a:extLst>
                </a:gridCol>
                <a:gridCol w="6282943">
                  <a:extLst>
                    <a:ext uri="{9D8B030D-6E8A-4147-A177-3AD203B41FA5}">
                      <a16:colId xmlns:a16="http://schemas.microsoft.com/office/drawing/2014/main" val="1578294250"/>
                    </a:ext>
                  </a:extLst>
                </a:gridCol>
              </a:tblGrid>
              <a:tr h="370840">
                <a:tc>
                  <a:txBody>
                    <a:bodyPr/>
                    <a:lstStyle/>
                    <a:p>
                      <a:r>
                        <a:rPr lang="en-US" sz="1050" dirty="0">
                          <a:latin typeface="+mj-lt"/>
                        </a:rPr>
                        <a:t>COLUMN</a:t>
                      </a:r>
                    </a:p>
                  </a:txBody>
                  <a:tcPr anchor="ctr"/>
                </a:tc>
                <a:tc>
                  <a:txBody>
                    <a:bodyPr/>
                    <a:lstStyle/>
                    <a:p>
                      <a:endParaRPr lang="en-US" sz="1050" dirty="0">
                        <a:latin typeface="+mj-lt"/>
                      </a:endParaRPr>
                    </a:p>
                  </a:txBody>
                  <a:tcPr anchor="ctr"/>
                </a:tc>
                <a:tc>
                  <a:txBody>
                    <a:bodyPr/>
                    <a:lstStyle/>
                    <a:p>
                      <a:pPr algn="ctr"/>
                      <a:r>
                        <a:rPr lang="en-US" sz="1050" dirty="0">
                          <a:latin typeface="+mj-lt"/>
                        </a:rPr>
                        <a:t>COLUMN DESCRIPTION/INSTRUCTION</a:t>
                      </a:r>
                    </a:p>
                  </a:txBody>
                  <a:tcPr anchor="ctr"/>
                </a:tc>
                <a:extLst>
                  <a:ext uri="{0D108BD9-81ED-4DB2-BD59-A6C34878D82A}">
                    <a16:rowId xmlns:a16="http://schemas.microsoft.com/office/drawing/2014/main" val="1905909687"/>
                  </a:ext>
                </a:extLst>
              </a:tr>
              <a:tr h="370840">
                <a:tc>
                  <a:txBody>
                    <a:bodyPr/>
                    <a:lstStyle/>
                    <a:p>
                      <a:pPr algn="ctr">
                        <a:buNone/>
                      </a:pPr>
                      <a:r>
                        <a:rPr lang="de-DE" sz="1050" b="1" dirty="0">
                          <a:solidFill>
                            <a:schemeClr val="tx1"/>
                          </a:solidFill>
                          <a:latin typeface="+mj-lt"/>
                        </a:rPr>
                        <a:t>AT</a:t>
                      </a:r>
                      <a:endParaRPr lang="en-US" sz="1050" b="1" dirty="0">
                        <a:solidFill>
                          <a:schemeClr val="tx1"/>
                        </a:solidFill>
                        <a:latin typeface="+mj-lt"/>
                      </a:endParaRP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rgbClr val="000000"/>
                          </a:solidFill>
                          <a:latin typeface="+mj-lt"/>
                        </a:rPr>
                        <a:t>Original Term- Length</a:t>
                      </a:r>
                      <a:r>
                        <a:rPr lang="en-US" sz="1050" b="0" i="0" u="none" strike="noStrike" baseline="0" dirty="0">
                          <a:solidFill>
                            <a:srgbClr val="000000"/>
                          </a:solidFill>
                          <a:latin typeface="+mj-lt"/>
                        </a:rPr>
                        <a:t> of term at origination</a:t>
                      </a:r>
                      <a:endParaRPr lang="en-US" sz="1050" b="0" i="0" u="none" strike="noStrike" dirty="0">
                        <a:solidFill>
                          <a:srgbClr val="000000"/>
                        </a:solidFill>
                        <a:latin typeface="+mj-lt"/>
                      </a:endParaRPr>
                    </a:p>
                  </a:txBody>
                  <a:tcPr marR="0" marT="0" marB="0" anchor="ctr"/>
                </a:tc>
                <a:extLst>
                  <a:ext uri="{0D108BD9-81ED-4DB2-BD59-A6C34878D82A}">
                    <a16:rowId xmlns:a16="http://schemas.microsoft.com/office/drawing/2014/main" val="3191623032"/>
                  </a:ext>
                </a:extLst>
              </a:tr>
              <a:tr h="370840">
                <a:tc>
                  <a:txBody>
                    <a:bodyPr/>
                    <a:lstStyle/>
                    <a:p>
                      <a:pPr algn="ctr">
                        <a:buNone/>
                      </a:pPr>
                      <a:r>
                        <a:rPr lang="de-DE" sz="1050" b="1" dirty="0">
                          <a:solidFill>
                            <a:schemeClr val="tx1"/>
                          </a:solidFill>
                          <a:latin typeface="+mj-lt"/>
                        </a:rPr>
                        <a:t>AU</a:t>
                      </a:r>
                      <a:endParaRPr lang="en-US" sz="1050" b="1" dirty="0">
                        <a:solidFill>
                          <a:schemeClr val="tx1"/>
                        </a:solidFill>
                        <a:latin typeface="+mj-lt"/>
                      </a:endParaRPr>
                    </a:p>
                  </a:txBody>
                  <a:tcPr anchor="ctr"/>
                </a:tc>
                <a:tc>
                  <a:txBody>
                    <a:bodyPr/>
                    <a:lstStyle/>
                    <a:p>
                      <a:pPr algn="ctr" fontAlgn="b"/>
                      <a:r>
                        <a:rPr lang="en-US" sz="1050" b="1" i="0" u="none" strike="noStrike" dirty="0">
                          <a:solidFill>
                            <a:schemeClr val="tx1"/>
                          </a:solidFill>
                          <a:effectLst/>
                          <a:latin typeface="+mj-lt"/>
                        </a:rPr>
                        <a:t>C</a:t>
                      </a:r>
                    </a:p>
                  </a:txBody>
                  <a:tcPr marL="0" marR="0" marT="0" marB="0" anchor="ctr"/>
                </a:tc>
                <a:tc>
                  <a:txBody>
                    <a:bodyPr/>
                    <a:lstStyle/>
                    <a:p>
                      <a:pPr algn="l" fontAlgn="b"/>
                      <a:r>
                        <a:rPr lang="en-US" sz="1050" b="0" i="0" u="none" strike="noStrike" dirty="0">
                          <a:solidFill>
                            <a:srgbClr val="000000"/>
                          </a:solidFill>
                          <a:latin typeface="+mj-lt"/>
                        </a:rPr>
                        <a:t>Remaining</a:t>
                      </a:r>
                      <a:r>
                        <a:rPr lang="en-US" sz="1050" b="0" i="0" u="none" strike="noStrike" baseline="0" dirty="0">
                          <a:solidFill>
                            <a:srgbClr val="000000"/>
                          </a:solidFill>
                          <a:latin typeface="+mj-lt"/>
                        </a:rPr>
                        <a:t> Term- </a:t>
                      </a:r>
                      <a:r>
                        <a:rPr lang="en-US" sz="1050" b="0" i="0" u="none" strike="noStrike" dirty="0">
                          <a:solidFill>
                            <a:srgbClr val="000000"/>
                          </a:solidFill>
                          <a:latin typeface="+mj-lt"/>
                        </a:rPr>
                        <a:t>Remaining payments due until maturity, including delinquent months</a:t>
                      </a:r>
                    </a:p>
                  </a:txBody>
                  <a:tcPr marR="0" marT="0" marB="0" anchor="ctr"/>
                </a:tc>
                <a:extLst>
                  <a:ext uri="{0D108BD9-81ED-4DB2-BD59-A6C34878D82A}">
                    <a16:rowId xmlns:a16="http://schemas.microsoft.com/office/drawing/2014/main" val="1536296505"/>
                  </a:ext>
                </a:extLst>
              </a:tr>
              <a:tr h="370840">
                <a:tc>
                  <a:txBody>
                    <a:bodyPr/>
                    <a:lstStyle/>
                    <a:p>
                      <a:pPr algn="ctr">
                        <a:buNone/>
                      </a:pPr>
                      <a:r>
                        <a:rPr lang="de-DE" sz="1050" b="1" dirty="0">
                          <a:solidFill>
                            <a:schemeClr val="tx1"/>
                          </a:solidFill>
                          <a:latin typeface="+mj-lt"/>
                        </a:rPr>
                        <a:t>AV</a:t>
                      </a:r>
                      <a:r>
                        <a:rPr lang="de-DE" sz="1050" dirty="0">
                          <a:solidFill>
                            <a:schemeClr val="tx1"/>
                          </a:solidFill>
                          <a:latin typeface="+mj-lt"/>
                        </a:rPr>
                        <a:t> </a:t>
                      </a:r>
                      <a:endParaRPr lang="en-US" sz="1050" b="1" dirty="0">
                        <a:solidFill>
                          <a:schemeClr val="tx1"/>
                        </a:solidFill>
                        <a:latin typeface="+mj-lt"/>
                      </a:endParaRP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rgbClr val="000000"/>
                          </a:solidFill>
                          <a:latin typeface="+mj-lt"/>
                        </a:rPr>
                        <a:t>Maturity</a:t>
                      </a:r>
                      <a:r>
                        <a:rPr lang="en-US" sz="1050" b="0" i="0" u="none" strike="noStrike" baseline="0" dirty="0">
                          <a:solidFill>
                            <a:srgbClr val="000000"/>
                          </a:solidFill>
                          <a:latin typeface="+mj-lt"/>
                        </a:rPr>
                        <a:t> Date- </a:t>
                      </a:r>
                      <a:r>
                        <a:rPr lang="en-US" sz="1050" b="0" i="0" u="none" strike="noStrike" dirty="0">
                          <a:solidFill>
                            <a:srgbClr val="000000"/>
                          </a:solidFill>
                          <a:latin typeface="+mj-lt"/>
                        </a:rPr>
                        <a:t>Maturity Date for the loan</a:t>
                      </a:r>
                    </a:p>
                  </a:txBody>
                  <a:tcPr marR="0" marT="0" marB="0" anchor="ctr"/>
                </a:tc>
                <a:extLst>
                  <a:ext uri="{0D108BD9-81ED-4DB2-BD59-A6C34878D82A}">
                    <a16:rowId xmlns:a16="http://schemas.microsoft.com/office/drawing/2014/main" val="1585555290"/>
                  </a:ext>
                </a:extLst>
              </a:tr>
              <a:tr h="370840">
                <a:tc>
                  <a:txBody>
                    <a:bodyPr/>
                    <a:lstStyle/>
                    <a:p>
                      <a:pPr algn="ctr">
                        <a:buNone/>
                      </a:pPr>
                      <a:r>
                        <a:rPr lang="de-DE" sz="1050" b="1" dirty="0">
                          <a:solidFill>
                            <a:schemeClr val="tx1"/>
                          </a:solidFill>
                          <a:latin typeface="+mj-lt"/>
                        </a:rPr>
                        <a:t>AW</a:t>
                      </a:r>
                      <a:endParaRPr lang="en-US" sz="1050" b="1" dirty="0">
                        <a:solidFill>
                          <a:schemeClr val="tx1"/>
                        </a:solidFill>
                        <a:latin typeface="+mj-lt"/>
                      </a:endParaRP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latin typeface="+mj-lt"/>
                        </a:rPr>
                        <a:t>3</a:t>
                      </a:r>
                      <a:r>
                        <a:rPr lang="en-US" sz="1050" b="0" i="0" u="none" strike="noStrike" baseline="30000" dirty="0">
                          <a:solidFill>
                            <a:srgbClr val="000000"/>
                          </a:solidFill>
                          <a:latin typeface="+mj-lt"/>
                        </a:rPr>
                        <a:t>rd</a:t>
                      </a:r>
                      <a:r>
                        <a:rPr lang="en-US" sz="1050" b="0" i="0" u="none" strike="noStrike" dirty="0">
                          <a:solidFill>
                            <a:srgbClr val="000000"/>
                          </a:solidFill>
                          <a:latin typeface="+mj-lt"/>
                        </a:rPr>
                        <a:t> Party</a:t>
                      </a:r>
                      <a:r>
                        <a:rPr lang="en-US" sz="1050" b="0" i="0" u="none" strike="noStrike" baseline="0" dirty="0">
                          <a:solidFill>
                            <a:srgbClr val="000000"/>
                          </a:solidFill>
                          <a:latin typeface="+mj-lt"/>
                        </a:rPr>
                        <a:t> Authorization on file- </a:t>
                      </a:r>
                      <a:r>
                        <a:rPr lang="en-US" sz="1050" b="0" i="0" u="none" strike="noStrike" dirty="0">
                          <a:solidFill>
                            <a:srgbClr val="000000"/>
                          </a:solidFill>
                          <a:latin typeface="+mj-lt"/>
                        </a:rPr>
                        <a:t>Yes or No indicating if 3rd party authorization has been received from the borrower. (choose Y or N)</a:t>
                      </a:r>
                    </a:p>
                  </a:txBody>
                  <a:tcPr marR="0" marT="0" marB="0" anchor="ctr"/>
                </a:tc>
                <a:extLst>
                  <a:ext uri="{0D108BD9-81ED-4DB2-BD59-A6C34878D82A}">
                    <a16:rowId xmlns:a16="http://schemas.microsoft.com/office/drawing/2014/main" val="701457372"/>
                  </a:ext>
                </a:extLst>
              </a:tr>
              <a:tr h="370840">
                <a:tc>
                  <a:txBody>
                    <a:bodyPr/>
                    <a:lstStyle/>
                    <a:p>
                      <a:pPr algn="ctr">
                        <a:buNone/>
                      </a:pPr>
                      <a:r>
                        <a:rPr lang="de-DE" sz="1050" b="1" dirty="0">
                          <a:solidFill>
                            <a:schemeClr val="tx1"/>
                          </a:solidFill>
                          <a:latin typeface="+mj-lt"/>
                        </a:rPr>
                        <a:t>AX</a:t>
                      </a:r>
                      <a:endParaRPr lang="en-US" sz="1050" b="1" dirty="0">
                        <a:solidFill>
                          <a:schemeClr val="tx1"/>
                        </a:solidFill>
                        <a:latin typeface="+mj-lt"/>
                      </a:endParaRPr>
                    </a:p>
                  </a:txBody>
                  <a:tcPr anchor="ctr"/>
                </a:tc>
                <a:tc>
                  <a:txBody>
                    <a:bodyPr/>
                    <a:lstStyle/>
                    <a:p>
                      <a:pPr algn="ctr" fontAlgn="b"/>
                      <a:r>
                        <a:rPr lang="en-US" sz="1050" b="1" i="0" u="none" strike="noStrike" dirty="0">
                          <a:solidFill>
                            <a:schemeClr val="tx1"/>
                          </a:solidFill>
                          <a:effectLst/>
                          <a:latin typeface="+mj-lt"/>
                        </a:rPr>
                        <a:t>C</a:t>
                      </a:r>
                    </a:p>
                  </a:txBody>
                  <a:tcPr marL="0" marR="0" marT="0" marB="0" anchor="ctr"/>
                </a:tc>
                <a:tc>
                  <a:txBody>
                    <a:bodyPr/>
                    <a:lstStyle/>
                    <a:p>
                      <a:pPr algn="l" fontAlgn="b"/>
                      <a:r>
                        <a:rPr lang="en-US" sz="1050" b="0" i="0" u="none" strike="noStrike" dirty="0">
                          <a:solidFill>
                            <a:srgbClr val="000000"/>
                          </a:solidFill>
                          <a:latin typeface="+mj-lt"/>
                        </a:rPr>
                        <a:t>Client</a:t>
                      </a:r>
                      <a:r>
                        <a:rPr lang="en-US" sz="1050" b="0" i="0" u="none" strike="noStrike" baseline="0" dirty="0">
                          <a:solidFill>
                            <a:srgbClr val="000000"/>
                          </a:solidFill>
                          <a:latin typeface="+mj-lt"/>
                        </a:rPr>
                        <a:t> Destination- </a:t>
                      </a:r>
                      <a:r>
                        <a:rPr lang="en-US" sz="1050" b="0" i="0" u="none" strike="noStrike" dirty="0">
                          <a:solidFill>
                            <a:srgbClr val="000000"/>
                          </a:solidFill>
                          <a:latin typeface="+mj-lt"/>
                        </a:rPr>
                        <a:t>Internal client designation code created and sent by servicer for it's own internal use.  States are to return this code on subsequent records. (OPTIONAL)</a:t>
                      </a:r>
                    </a:p>
                  </a:txBody>
                  <a:tcPr marR="0" marT="0" marB="0" anchor="ctr"/>
                </a:tc>
                <a:extLst>
                  <a:ext uri="{0D108BD9-81ED-4DB2-BD59-A6C34878D82A}">
                    <a16:rowId xmlns:a16="http://schemas.microsoft.com/office/drawing/2014/main" val="2785126767"/>
                  </a:ext>
                </a:extLst>
              </a:tr>
              <a:tr h="370840">
                <a:tc>
                  <a:txBody>
                    <a:bodyPr/>
                    <a:lstStyle/>
                    <a:p>
                      <a:pPr algn="ctr">
                        <a:buNone/>
                      </a:pPr>
                      <a:r>
                        <a:rPr lang="de-DE" sz="1050" b="1" dirty="0">
                          <a:solidFill>
                            <a:schemeClr val="tx1"/>
                          </a:solidFill>
                          <a:latin typeface="+mj-lt"/>
                        </a:rPr>
                        <a:t>AY</a:t>
                      </a:r>
                      <a:endParaRPr lang="en-US" sz="1050" b="1" dirty="0">
                        <a:solidFill>
                          <a:schemeClr val="tx1"/>
                        </a:solidFill>
                        <a:latin typeface="+mj-lt"/>
                      </a:endParaRPr>
                    </a:p>
                  </a:txBody>
                  <a:tcPr anchor="ctr"/>
                </a:tc>
                <a:tc>
                  <a:txBody>
                    <a:bodyPr/>
                    <a:lstStyle/>
                    <a:p>
                      <a:pPr algn="ctr" fontAlgn="b"/>
                      <a:r>
                        <a:rPr lang="en-US" sz="1050" b="1" i="0" u="none" strike="noStrike" dirty="0">
                          <a:solidFill>
                            <a:schemeClr val="tx1"/>
                          </a:solidFill>
                          <a:effectLst/>
                          <a:latin typeface="+mj-lt"/>
                        </a:rPr>
                        <a:t>C</a:t>
                      </a:r>
                    </a:p>
                  </a:txBody>
                  <a:tcPr marL="0" marR="0" marT="0" marB="0" anchor="ctr"/>
                </a:tc>
                <a:tc>
                  <a:txBody>
                    <a:bodyPr/>
                    <a:lstStyle/>
                    <a:p>
                      <a:pPr algn="l" fontAlgn="b"/>
                      <a:r>
                        <a:rPr lang="en-US" sz="1050" b="0" i="0" u="none" strike="noStrike" dirty="0">
                          <a:solidFill>
                            <a:srgbClr val="000000"/>
                          </a:solidFill>
                          <a:latin typeface="+mj-lt"/>
                        </a:rPr>
                        <a:t>Corporate</a:t>
                      </a:r>
                      <a:r>
                        <a:rPr lang="en-US" sz="1050" b="0" i="0" u="none" strike="noStrike" baseline="0" dirty="0">
                          <a:solidFill>
                            <a:srgbClr val="000000"/>
                          </a:solidFill>
                          <a:latin typeface="+mj-lt"/>
                        </a:rPr>
                        <a:t> Advances for Reinstatement- </a:t>
                      </a:r>
                      <a:r>
                        <a:rPr lang="en-US" sz="1050" b="0" i="0" u="none" strike="noStrike" dirty="0">
                          <a:solidFill>
                            <a:srgbClr val="000000"/>
                          </a:solidFill>
                          <a:latin typeface="+mj-lt"/>
                        </a:rPr>
                        <a:t>Dollar value of Corporate Advances being include in Reinstatement amount- Enter dollar</a:t>
                      </a:r>
                      <a:r>
                        <a:rPr lang="en-US" sz="1050" b="0" i="0" u="none" strike="noStrike" baseline="0" dirty="0">
                          <a:solidFill>
                            <a:srgbClr val="000000"/>
                          </a:solidFill>
                          <a:latin typeface="+mj-lt"/>
                        </a:rPr>
                        <a:t> amount in this field</a:t>
                      </a:r>
                      <a:endParaRPr lang="en-US" sz="1050" b="0" i="0" u="none" strike="noStrike" dirty="0">
                        <a:solidFill>
                          <a:srgbClr val="000000"/>
                        </a:solidFill>
                        <a:latin typeface="+mj-lt"/>
                      </a:endParaRPr>
                    </a:p>
                  </a:txBody>
                  <a:tcPr marR="0" marT="0" marB="0" anchor="ctr"/>
                </a:tc>
                <a:extLst>
                  <a:ext uri="{0D108BD9-81ED-4DB2-BD59-A6C34878D82A}">
                    <a16:rowId xmlns:a16="http://schemas.microsoft.com/office/drawing/2014/main" val="2370745155"/>
                  </a:ext>
                </a:extLst>
              </a:tr>
              <a:tr h="370840">
                <a:tc>
                  <a:txBody>
                    <a:bodyPr/>
                    <a:lstStyle/>
                    <a:p>
                      <a:pPr algn="ctr">
                        <a:buNone/>
                      </a:pPr>
                      <a:r>
                        <a:rPr lang="de-DE" sz="1050" b="1" dirty="0">
                          <a:solidFill>
                            <a:schemeClr val="tx1"/>
                          </a:solidFill>
                          <a:latin typeface="+mj-lt"/>
                        </a:rPr>
                        <a:t>AZ</a:t>
                      </a:r>
                      <a:endParaRPr lang="en-US" sz="1050" b="1" dirty="0">
                        <a:solidFill>
                          <a:schemeClr val="tx1"/>
                        </a:solidFill>
                        <a:latin typeface="+mj-lt"/>
                      </a:endParaRPr>
                    </a:p>
                  </a:txBody>
                  <a:tcPr anchor="ctr"/>
                </a:tc>
                <a:tc>
                  <a:txBody>
                    <a:bodyPr/>
                    <a:lstStyle/>
                    <a:p>
                      <a:pPr algn="ctr" fontAlgn="b"/>
                      <a:r>
                        <a:rPr lang="en-US" sz="1050" b="1" i="0" u="none" strike="noStrike" dirty="0">
                          <a:solidFill>
                            <a:schemeClr val="tx1"/>
                          </a:solidFill>
                          <a:effectLst/>
                          <a:latin typeface="+mj-lt"/>
                        </a:rPr>
                        <a:t>O</a:t>
                      </a:r>
                    </a:p>
                  </a:txBody>
                  <a:tcPr marL="0" marR="0" marT="0" marB="0" anchor="ctr"/>
                </a:tc>
                <a:tc>
                  <a:txBody>
                    <a:bodyPr/>
                    <a:lstStyle/>
                    <a:p>
                      <a:pPr algn="l" fontAlgn="b"/>
                      <a:r>
                        <a:rPr lang="en-US" sz="1050" b="0" i="0" u="none" strike="noStrike" dirty="0">
                          <a:solidFill>
                            <a:srgbClr val="000000"/>
                          </a:solidFill>
                          <a:latin typeface="+mj-lt"/>
                        </a:rPr>
                        <a:t>Total Escrow Advances</a:t>
                      </a:r>
                      <a:r>
                        <a:rPr lang="en-US" sz="1050" b="0" i="0" u="none" strike="noStrike" baseline="0" dirty="0">
                          <a:solidFill>
                            <a:srgbClr val="000000"/>
                          </a:solidFill>
                          <a:latin typeface="+mj-lt"/>
                        </a:rPr>
                        <a:t> for Reinstatement- </a:t>
                      </a:r>
                      <a:r>
                        <a:rPr lang="en-US" sz="1050" b="0" i="0" u="none" strike="noStrike" dirty="0">
                          <a:solidFill>
                            <a:srgbClr val="000000"/>
                          </a:solidFill>
                          <a:latin typeface="+mj-lt"/>
                        </a:rPr>
                        <a:t>Total Dollar value of escrow advances being included in reinstatement amount- Enter</a:t>
                      </a:r>
                      <a:r>
                        <a:rPr lang="en-US" sz="1050" b="0" i="0" u="none" strike="noStrike" baseline="0" dirty="0">
                          <a:solidFill>
                            <a:srgbClr val="000000"/>
                          </a:solidFill>
                          <a:latin typeface="+mj-lt"/>
                        </a:rPr>
                        <a:t> dollar amount in this field</a:t>
                      </a:r>
                      <a:endParaRPr lang="en-US" sz="1050" b="0" i="0" u="none" strike="noStrike" dirty="0">
                        <a:solidFill>
                          <a:srgbClr val="000000"/>
                        </a:solidFill>
                        <a:latin typeface="+mj-lt"/>
                      </a:endParaRPr>
                    </a:p>
                  </a:txBody>
                  <a:tcPr marR="0" marT="0" marB="0" anchor="ctr"/>
                </a:tc>
                <a:extLst>
                  <a:ext uri="{0D108BD9-81ED-4DB2-BD59-A6C34878D82A}">
                    <a16:rowId xmlns:a16="http://schemas.microsoft.com/office/drawing/2014/main" val="1261748471"/>
                  </a:ext>
                </a:extLst>
              </a:tr>
            </a:tbl>
          </a:graphicData>
        </a:graphic>
      </p:graphicFrame>
      <p:sp>
        <p:nvSpPr>
          <p:cNvPr id="5" name="Rectangle 4"/>
          <p:cNvSpPr/>
          <p:nvPr/>
        </p:nvSpPr>
        <p:spPr>
          <a:xfrm>
            <a:off x="4100935" y="5947132"/>
            <a:ext cx="3990130" cy="307777"/>
          </a:xfrm>
          <a:prstGeom prst="rect">
            <a:avLst/>
          </a:prstGeom>
        </p:spPr>
        <p:txBody>
          <a:bodyPr wrap="none">
            <a:spAutoFit/>
          </a:bodyPr>
          <a:lstStyle/>
          <a:p>
            <a:pPr algn="ctr"/>
            <a:r>
              <a:rPr lang="en-US" sz="1400" b="1" dirty="0">
                <a:latin typeface="Calibri" panose="020F0502020204030204" pitchFamily="34" charset="0"/>
                <a:cs typeface="Calibri" panose="020F0502020204030204" pitchFamily="34" charset="0"/>
              </a:rPr>
              <a:t>M= MANDATORY/ O= OPTIONAL/ C= CONDITIONAL</a:t>
            </a:r>
            <a:endParaRPr lang="en-US" sz="1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0514410" y="5849967"/>
            <a:ext cx="1542422" cy="890093"/>
          </a:xfrm>
          <a:prstGeom prst="rect">
            <a:avLst/>
          </a:prstGeom>
        </p:spPr>
      </p:pic>
    </p:spTree>
    <p:extLst>
      <p:ext uri="{BB962C8B-B14F-4D97-AF65-F5344CB8AC3E}">
        <p14:creationId xmlns:p14="http://schemas.microsoft.com/office/powerpoint/2010/main" val="1730253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55095"/>
            <a:ext cx="7729728" cy="1188720"/>
          </a:xfrm>
        </p:spPr>
        <p:txBody>
          <a:bodyPr/>
          <a:lstStyle/>
          <a:p>
            <a:r>
              <a:rPr lang="en-US" dirty="0"/>
              <a:t>Preparing a </a:t>
            </a:r>
            <a:r>
              <a:rPr lang="en-US" u="sng" dirty="0"/>
              <a:t>V</a:t>
            </a:r>
            <a:r>
              <a:rPr lang="en-US" dirty="0"/>
              <a:t>alidation Record </a:t>
            </a:r>
            <a:r>
              <a:rPr lang="en-US" dirty="0" smtClean="0"/>
              <a:t/>
            </a:r>
            <a:br>
              <a:rPr lang="en-US" dirty="0" smtClean="0"/>
            </a:br>
            <a:r>
              <a:rPr lang="en-US" dirty="0" smtClean="0"/>
              <a:t>(</a:t>
            </a:r>
            <a:r>
              <a:rPr lang="en-US" dirty="0"/>
              <a:t>V Record)  Part 5</a:t>
            </a:r>
          </a:p>
        </p:txBody>
      </p:sp>
      <p:sp>
        <p:nvSpPr>
          <p:cNvPr id="5" name="Rectangle 4"/>
          <p:cNvSpPr/>
          <p:nvPr/>
        </p:nvSpPr>
        <p:spPr>
          <a:xfrm>
            <a:off x="4100935" y="5947132"/>
            <a:ext cx="3990130" cy="307777"/>
          </a:xfrm>
          <a:prstGeom prst="rect">
            <a:avLst/>
          </a:prstGeom>
        </p:spPr>
        <p:txBody>
          <a:bodyPr wrap="none">
            <a:spAutoFit/>
          </a:bodyPr>
          <a:lstStyle/>
          <a:p>
            <a:pPr algn="ctr"/>
            <a:r>
              <a:rPr lang="en-US" sz="1400" b="1" dirty="0">
                <a:latin typeface="Calibri" panose="020F0502020204030204" pitchFamily="34" charset="0"/>
                <a:cs typeface="Calibri" panose="020F0502020204030204" pitchFamily="34" charset="0"/>
              </a:rPr>
              <a:t>M= MANDATORY/ O= OPTIONAL/ C= CONDITIONAL</a:t>
            </a:r>
            <a:endParaRPr lang="en-US" sz="1400" dirty="0">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0687261"/>
              </p:ext>
            </p:extLst>
          </p:nvPr>
        </p:nvGraphicFramePr>
        <p:xfrm>
          <a:off x="2230438" y="2417711"/>
          <a:ext cx="7731124" cy="3385820"/>
        </p:xfrm>
        <a:graphic>
          <a:graphicData uri="http://schemas.openxmlformats.org/drawingml/2006/table">
            <a:tbl>
              <a:tblPr firstRow="1" bandRow="1">
                <a:tableStyleId>{5C22544A-7EE6-4342-B048-85BDC9FD1C3A}</a:tableStyleId>
              </a:tblPr>
              <a:tblGrid>
                <a:gridCol w="891134">
                  <a:extLst>
                    <a:ext uri="{9D8B030D-6E8A-4147-A177-3AD203B41FA5}">
                      <a16:colId xmlns:a16="http://schemas.microsoft.com/office/drawing/2014/main" val="3922748065"/>
                    </a:ext>
                  </a:extLst>
                </a:gridCol>
                <a:gridCol w="483476">
                  <a:extLst>
                    <a:ext uri="{9D8B030D-6E8A-4147-A177-3AD203B41FA5}">
                      <a16:colId xmlns:a16="http://schemas.microsoft.com/office/drawing/2014/main" val="1563888113"/>
                    </a:ext>
                  </a:extLst>
                </a:gridCol>
                <a:gridCol w="1765738">
                  <a:extLst>
                    <a:ext uri="{9D8B030D-6E8A-4147-A177-3AD203B41FA5}">
                      <a16:colId xmlns:a16="http://schemas.microsoft.com/office/drawing/2014/main" val="3407877027"/>
                    </a:ext>
                  </a:extLst>
                </a:gridCol>
                <a:gridCol w="4590776">
                  <a:extLst>
                    <a:ext uri="{9D8B030D-6E8A-4147-A177-3AD203B41FA5}">
                      <a16:colId xmlns:a16="http://schemas.microsoft.com/office/drawing/2014/main" val="3883866496"/>
                    </a:ext>
                  </a:extLst>
                </a:gridCol>
              </a:tblGrid>
              <a:tr h="370840">
                <a:tc>
                  <a:txBody>
                    <a:bodyPr/>
                    <a:lstStyle/>
                    <a:p>
                      <a:r>
                        <a:rPr lang="en-US" sz="1050" dirty="0">
                          <a:latin typeface="+mn-lt"/>
                        </a:rPr>
                        <a:t>COLUMN</a:t>
                      </a:r>
                    </a:p>
                  </a:txBody>
                  <a:tcPr/>
                </a:tc>
                <a:tc>
                  <a:txBody>
                    <a:bodyPr/>
                    <a:lstStyle/>
                    <a:p>
                      <a:endParaRPr lang="en-US" sz="1050" dirty="0">
                        <a:latin typeface="+mn-lt"/>
                      </a:endParaRPr>
                    </a:p>
                  </a:txBody>
                  <a:tcPr/>
                </a:tc>
                <a:tc>
                  <a:txBody>
                    <a:bodyPr/>
                    <a:lstStyle/>
                    <a:p>
                      <a:pPr algn="ctr"/>
                      <a:r>
                        <a:rPr lang="en-US" sz="1050" dirty="0">
                          <a:latin typeface="+mn-lt"/>
                        </a:rPr>
                        <a:t>COLUMN DESCRIPTION</a:t>
                      </a:r>
                    </a:p>
                  </a:txBody>
                  <a:tcPr/>
                </a:tc>
                <a:tc>
                  <a:txBody>
                    <a:bodyPr/>
                    <a:lstStyle/>
                    <a:p>
                      <a:pPr algn="ctr"/>
                      <a:r>
                        <a:rPr lang="en-US" sz="1050" dirty="0">
                          <a:latin typeface="+mn-lt"/>
                        </a:rPr>
                        <a:t>INSTRUCTION</a:t>
                      </a:r>
                    </a:p>
                  </a:txBody>
                  <a:tcPr/>
                </a:tc>
                <a:extLst>
                  <a:ext uri="{0D108BD9-81ED-4DB2-BD59-A6C34878D82A}">
                    <a16:rowId xmlns:a16="http://schemas.microsoft.com/office/drawing/2014/main" val="3918555147"/>
                  </a:ext>
                </a:extLst>
              </a:tr>
              <a:tr h="370840">
                <a:tc>
                  <a:txBody>
                    <a:bodyPr/>
                    <a:lstStyle/>
                    <a:p>
                      <a:pPr algn="ctr" fontAlgn="b"/>
                      <a:r>
                        <a:rPr lang="en-US" sz="1050" b="1" i="0" u="none" strike="noStrike" dirty="0">
                          <a:solidFill>
                            <a:schemeClr val="tx1"/>
                          </a:solidFill>
                          <a:effectLst/>
                          <a:latin typeface="+mn-lt"/>
                        </a:rPr>
                        <a:t>EM</a:t>
                      </a:r>
                    </a:p>
                  </a:txBody>
                  <a:tcPr marL="0" marR="0" marT="0" marB="0" anchor="ctr"/>
                </a:tc>
                <a:tc>
                  <a:txBody>
                    <a:bodyPr/>
                    <a:lstStyle/>
                    <a:p>
                      <a:pPr algn="ctr" fontAlgn="b"/>
                      <a:r>
                        <a:rPr lang="en-US" sz="1050" b="1" i="0" u="none" strike="noStrike" dirty="0">
                          <a:solidFill>
                            <a:schemeClr val="tx1"/>
                          </a:solidFill>
                          <a:effectLst/>
                          <a:latin typeface="+mn-lt"/>
                        </a:rPr>
                        <a:t>M</a:t>
                      </a:r>
                    </a:p>
                  </a:txBody>
                  <a:tcPr marL="0" marR="0" marT="0" marB="0" anchor="ctr"/>
                </a:tc>
                <a:tc>
                  <a:txBody>
                    <a:bodyPr/>
                    <a:lstStyle/>
                    <a:p>
                      <a:pPr algn="l" fontAlgn="b"/>
                      <a:r>
                        <a:rPr lang="pt-BR" sz="1050" b="0" i="0" u="none" strike="noStrike" dirty="0">
                          <a:solidFill>
                            <a:srgbClr val="000000"/>
                          </a:solidFill>
                          <a:effectLst/>
                          <a:latin typeface="+mn-lt"/>
                        </a:rPr>
                        <a:t>COVID 19 FB - Y/N</a:t>
                      </a:r>
                    </a:p>
                  </a:txBody>
                  <a:tcPr marL="0" marR="0" marT="0" marB="0" anchor="ctr"/>
                </a:tc>
                <a:tc>
                  <a:txBody>
                    <a:bodyPr/>
                    <a:lstStyle/>
                    <a:p>
                      <a:pPr algn="l" fontAlgn="b"/>
                      <a:r>
                        <a:rPr lang="en-US" sz="1050" b="0" i="0" u="none" strike="noStrike" dirty="0">
                          <a:solidFill>
                            <a:srgbClr val="000000"/>
                          </a:solidFill>
                          <a:effectLst/>
                          <a:latin typeface="+mn-lt"/>
                        </a:rPr>
                        <a:t>Set to Y if loan has ever been on a COVID 19 Forbearance</a:t>
                      </a:r>
                    </a:p>
                  </a:txBody>
                  <a:tcPr marL="0" marR="0" marT="0" marB="0" anchor="ctr"/>
                </a:tc>
                <a:extLst>
                  <a:ext uri="{0D108BD9-81ED-4DB2-BD59-A6C34878D82A}">
                    <a16:rowId xmlns:a16="http://schemas.microsoft.com/office/drawing/2014/main" val="1016795915"/>
                  </a:ext>
                </a:extLst>
              </a:tr>
              <a:tr h="370840">
                <a:tc>
                  <a:txBody>
                    <a:bodyPr/>
                    <a:lstStyle/>
                    <a:p>
                      <a:pPr algn="ctr" fontAlgn="b"/>
                      <a:r>
                        <a:rPr lang="en-US" sz="1050" b="1" i="0" u="none" strike="noStrike" dirty="0">
                          <a:solidFill>
                            <a:schemeClr val="tx1"/>
                          </a:solidFill>
                          <a:effectLst/>
                          <a:latin typeface="+mn-lt"/>
                        </a:rPr>
                        <a:t>EN</a:t>
                      </a:r>
                    </a:p>
                  </a:txBody>
                  <a:tcPr marL="0" marR="0" marT="0" marB="0" anchor="ctr"/>
                </a:tc>
                <a:tc>
                  <a:txBody>
                    <a:bodyPr/>
                    <a:lstStyle/>
                    <a:p>
                      <a:pPr algn="ctr" fontAlgn="b"/>
                      <a:r>
                        <a:rPr lang="en-US" sz="1050" b="1" i="0" u="none" strike="noStrike" dirty="0">
                          <a:solidFill>
                            <a:schemeClr val="tx1"/>
                          </a:solidFill>
                          <a:effectLst/>
                          <a:latin typeface="+mn-lt"/>
                        </a:rPr>
                        <a:t>M</a:t>
                      </a:r>
                    </a:p>
                  </a:txBody>
                  <a:tcPr marL="0" marR="0" marT="0" marB="0" anchor="ctr"/>
                </a:tc>
                <a:tc>
                  <a:txBody>
                    <a:bodyPr/>
                    <a:lstStyle/>
                    <a:p>
                      <a:pPr algn="l" fontAlgn="b"/>
                      <a:r>
                        <a:rPr lang="en-US" sz="1050" b="0" i="0" u="none" strike="noStrike" dirty="0">
                          <a:solidFill>
                            <a:srgbClr val="000000"/>
                          </a:solidFill>
                          <a:effectLst/>
                          <a:latin typeface="+mn-lt"/>
                        </a:rPr>
                        <a:t>Start Date of COVID 19 FB</a:t>
                      </a:r>
                    </a:p>
                  </a:txBody>
                  <a:tcPr marL="0" marR="0" marT="0" marB="0" anchor="ctr"/>
                </a:tc>
                <a:tc>
                  <a:txBody>
                    <a:bodyPr/>
                    <a:lstStyle/>
                    <a:p>
                      <a:pPr algn="l" fontAlgn="b"/>
                      <a:r>
                        <a:rPr lang="en-US" sz="1050" b="0" i="0" u="none" strike="noStrike" dirty="0">
                          <a:solidFill>
                            <a:srgbClr val="000000"/>
                          </a:solidFill>
                          <a:effectLst/>
                          <a:latin typeface="+mn-lt"/>
                        </a:rPr>
                        <a:t>Date the customer started a C19 FB plan (most current if multiple)</a:t>
                      </a:r>
                    </a:p>
                  </a:txBody>
                  <a:tcPr marL="0" marR="0" marT="0" marB="0" anchor="ctr"/>
                </a:tc>
                <a:extLst>
                  <a:ext uri="{0D108BD9-81ED-4DB2-BD59-A6C34878D82A}">
                    <a16:rowId xmlns:a16="http://schemas.microsoft.com/office/drawing/2014/main" val="1230255795"/>
                  </a:ext>
                </a:extLst>
              </a:tr>
              <a:tr h="370840">
                <a:tc>
                  <a:txBody>
                    <a:bodyPr/>
                    <a:lstStyle/>
                    <a:p>
                      <a:pPr algn="ctr" fontAlgn="b"/>
                      <a:r>
                        <a:rPr lang="en-US" sz="1050" b="1" i="0" u="none" strike="noStrike" dirty="0">
                          <a:solidFill>
                            <a:schemeClr val="tx1"/>
                          </a:solidFill>
                          <a:effectLst/>
                          <a:latin typeface="+mn-lt"/>
                        </a:rPr>
                        <a:t>EO</a:t>
                      </a:r>
                    </a:p>
                  </a:txBody>
                  <a:tcPr marL="0" marR="0" marT="0" marB="0" anchor="ctr"/>
                </a:tc>
                <a:tc>
                  <a:txBody>
                    <a:bodyPr/>
                    <a:lstStyle/>
                    <a:p>
                      <a:pPr algn="ctr" fontAlgn="b"/>
                      <a:r>
                        <a:rPr lang="en-US" sz="1050" b="1" i="0" u="none" strike="noStrike" dirty="0">
                          <a:solidFill>
                            <a:schemeClr val="tx1"/>
                          </a:solidFill>
                          <a:effectLst/>
                          <a:latin typeface="+mn-lt"/>
                        </a:rPr>
                        <a:t>M</a:t>
                      </a:r>
                    </a:p>
                  </a:txBody>
                  <a:tcPr marL="0" marR="0" marT="0" marB="0" anchor="ctr"/>
                </a:tc>
                <a:tc>
                  <a:txBody>
                    <a:bodyPr/>
                    <a:lstStyle/>
                    <a:p>
                      <a:pPr algn="l" fontAlgn="b"/>
                      <a:r>
                        <a:rPr lang="en-US" sz="1050" b="0" i="0" u="none" strike="noStrike" dirty="0">
                          <a:solidFill>
                            <a:srgbClr val="000000"/>
                          </a:solidFill>
                          <a:effectLst/>
                          <a:latin typeface="+mn-lt"/>
                        </a:rPr>
                        <a:t>End Date of COVID 19 FB</a:t>
                      </a:r>
                    </a:p>
                  </a:txBody>
                  <a:tcPr marL="0" marR="0" marT="0" marB="0" anchor="ctr"/>
                </a:tc>
                <a:tc>
                  <a:txBody>
                    <a:bodyPr/>
                    <a:lstStyle/>
                    <a:p>
                      <a:pPr algn="l" fontAlgn="b"/>
                      <a:r>
                        <a:rPr lang="en-US" sz="1050" b="0" i="0" u="none" strike="noStrike" dirty="0">
                          <a:solidFill>
                            <a:srgbClr val="000000"/>
                          </a:solidFill>
                          <a:effectLst/>
                          <a:latin typeface="+mn-lt"/>
                        </a:rPr>
                        <a:t>Date customer ended C19 FB plan (most recent if multiple) (Expected C19 end date if not completed)</a:t>
                      </a:r>
                    </a:p>
                  </a:txBody>
                  <a:tcPr marL="0" marR="0" marT="0" marB="0" anchor="ctr"/>
                </a:tc>
                <a:extLst>
                  <a:ext uri="{0D108BD9-81ED-4DB2-BD59-A6C34878D82A}">
                    <a16:rowId xmlns:a16="http://schemas.microsoft.com/office/drawing/2014/main" val="730055731"/>
                  </a:ext>
                </a:extLst>
              </a:tr>
              <a:tr h="370840">
                <a:tc>
                  <a:txBody>
                    <a:bodyPr/>
                    <a:lstStyle/>
                    <a:p>
                      <a:pPr algn="ctr" fontAlgn="b"/>
                      <a:r>
                        <a:rPr lang="en-US" sz="1050" b="1" i="0" u="none" strike="noStrike" dirty="0">
                          <a:solidFill>
                            <a:schemeClr val="tx1"/>
                          </a:solidFill>
                          <a:effectLst/>
                          <a:latin typeface="+mn-lt"/>
                        </a:rPr>
                        <a:t>EP</a:t>
                      </a:r>
                    </a:p>
                  </a:txBody>
                  <a:tcPr marL="0" marR="0" marT="0" marB="0" anchor="ctr"/>
                </a:tc>
                <a:tc>
                  <a:txBody>
                    <a:bodyPr/>
                    <a:lstStyle/>
                    <a:p>
                      <a:pPr algn="ctr" fontAlgn="b"/>
                      <a:r>
                        <a:rPr lang="en-US" sz="1050" b="1" i="0" u="none" strike="noStrike" dirty="0">
                          <a:solidFill>
                            <a:schemeClr val="tx1"/>
                          </a:solidFill>
                          <a:effectLst/>
                          <a:latin typeface="+mn-lt"/>
                        </a:rPr>
                        <a:t>M</a:t>
                      </a:r>
                    </a:p>
                  </a:txBody>
                  <a:tcPr marL="0" marR="0" marT="0" marB="0" anchor="ctr"/>
                </a:tc>
                <a:tc>
                  <a:txBody>
                    <a:bodyPr/>
                    <a:lstStyle/>
                    <a:p>
                      <a:pPr algn="l" fontAlgn="b"/>
                      <a:r>
                        <a:rPr lang="en-US" sz="1050" b="0" i="0" u="none" strike="noStrike" dirty="0">
                          <a:solidFill>
                            <a:srgbClr val="000000"/>
                          </a:solidFill>
                          <a:effectLst/>
                          <a:latin typeface="+mn-lt"/>
                        </a:rPr>
                        <a:t>Post COVID 19 FB Workout</a:t>
                      </a:r>
                    </a:p>
                  </a:txBody>
                  <a:tcPr marL="0" marR="0" marT="0" marB="0" anchor="ctr"/>
                </a:tc>
                <a:tc>
                  <a:txBody>
                    <a:bodyPr/>
                    <a:lstStyle/>
                    <a:p>
                      <a:pPr algn="l" fontAlgn="b"/>
                      <a:r>
                        <a:rPr lang="en-US" sz="1050" b="0" i="0" u="none" strike="noStrike" dirty="0">
                          <a:solidFill>
                            <a:srgbClr val="000000"/>
                          </a:solidFill>
                          <a:effectLst/>
                          <a:latin typeface="+mn-lt"/>
                        </a:rPr>
                        <a:t>Servicer sets this field for customers that have been on a C19 FB came off and received a workout</a:t>
                      </a:r>
                    </a:p>
                  </a:txBody>
                  <a:tcPr marL="0" marR="0" marT="0" marB="0" anchor="ctr"/>
                </a:tc>
                <a:extLst>
                  <a:ext uri="{0D108BD9-81ED-4DB2-BD59-A6C34878D82A}">
                    <a16:rowId xmlns:a16="http://schemas.microsoft.com/office/drawing/2014/main" val="110864130"/>
                  </a:ext>
                </a:extLst>
              </a:tr>
              <a:tr h="370840">
                <a:tc>
                  <a:txBody>
                    <a:bodyPr/>
                    <a:lstStyle/>
                    <a:p>
                      <a:pPr algn="ctr" fontAlgn="b"/>
                      <a:r>
                        <a:rPr lang="en-US" sz="1050" b="1" i="0" u="none" strike="noStrike" dirty="0">
                          <a:solidFill>
                            <a:schemeClr val="tx1"/>
                          </a:solidFill>
                          <a:effectLst/>
                          <a:latin typeface="+mn-lt"/>
                        </a:rPr>
                        <a:t>EQ</a:t>
                      </a:r>
                    </a:p>
                  </a:txBody>
                  <a:tcPr marL="0" marR="0" marT="0" marB="0" anchor="ctr"/>
                </a:tc>
                <a:tc>
                  <a:txBody>
                    <a:bodyPr/>
                    <a:lstStyle/>
                    <a:p>
                      <a:pPr algn="ctr" fontAlgn="b"/>
                      <a:r>
                        <a:rPr lang="en-US" sz="1050" b="1" i="0" u="none" strike="noStrike" dirty="0">
                          <a:solidFill>
                            <a:schemeClr val="tx1"/>
                          </a:solidFill>
                          <a:effectLst/>
                          <a:latin typeface="+mn-lt"/>
                        </a:rPr>
                        <a:t>O</a:t>
                      </a:r>
                    </a:p>
                  </a:txBody>
                  <a:tcPr marL="0" marR="0" marT="0" marB="0" anchor="ctr"/>
                </a:tc>
                <a:tc>
                  <a:txBody>
                    <a:bodyPr/>
                    <a:lstStyle/>
                    <a:p>
                      <a:pPr algn="l" fontAlgn="b"/>
                      <a:r>
                        <a:rPr lang="en-US" sz="1050" b="0" i="0" u="none" strike="noStrike" dirty="0">
                          <a:solidFill>
                            <a:srgbClr val="000000"/>
                          </a:solidFill>
                          <a:effectLst/>
                          <a:latin typeface="+mn-lt"/>
                        </a:rPr>
                        <a:t>COVID 19 Deferred Balance</a:t>
                      </a:r>
                    </a:p>
                  </a:txBody>
                  <a:tcPr marL="0" marR="0" marT="0" marB="0" anchor="ctr"/>
                </a:tc>
                <a:tc>
                  <a:txBody>
                    <a:bodyPr/>
                    <a:lstStyle/>
                    <a:p>
                      <a:pPr algn="l" fontAlgn="b"/>
                      <a:r>
                        <a:rPr lang="en-US" sz="1050" b="0" i="0" u="none" strike="noStrike" dirty="0">
                          <a:solidFill>
                            <a:srgbClr val="000000"/>
                          </a:solidFill>
                          <a:effectLst/>
                          <a:latin typeface="+mn-lt"/>
                        </a:rPr>
                        <a:t>Any identified COVID 19 deferred balance provided after 1/20/20.  This would include a COVID 19 Partial Claim</a:t>
                      </a:r>
                    </a:p>
                  </a:txBody>
                  <a:tcPr marL="0" marR="0" marT="0" marB="0" anchor="ctr"/>
                </a:tc>
                <a:extLst>
                  <a:ext uri="{0D108BD9-81ED-4DB2-BD59-A6C34878D82A}">
                    <a16:rowId xmlns:a16="http://schemas.microsoft.com/office/drawing/2014/main" val="1167865159"/>
                  </a:ext>
                </a:extLst>
              </a:tr>
              <a:tr h="370840">
                <a:tc>
                  <a:txBody>
                    <a:bodyPr/>
                    <a:lstStyle/>
                    <a:p>
                      <a:pPr algn="ctr" fontAlgn="b"/>
                      <a:r>
                        <a:rPr lang="en-US" sz="1050" b="1" i="0" u="none" strike="noStrike" dirty="0">
                          <a:solidFill>
                            <a:schemeClr val="tx1"/>
                          </a:solidFill>
                          <a:effectLst/>
                          <a:latin typeface="+mn-lt"/>
                        </a:rPr>
                        <a:t>ER</a:t>
                      </a:r>
                    </a:p>
                  </a:txBody>
                  <a:tcPr marL="0" marR="0" marT="0" marB="0" anchor="ctr"/>
                </a:tc>
                <a:tc>
                  <a:txBody>
                    <a:bodyPr/>
                    <a:lstStyle/>
                    <a:p>
                      <a:pPr algn="ctr" fontAlgn="b"/>
                      <a:r>
                        <a:rPr lang="en-US" sz="1050" b="1" i="0" u="none" strike="noStrike" dirty="0">
                          <a:solidFill>
                            <a:schemeClr val="tx1"/>
                          </a:solidFill>
                          <a:effectLst/>
                          <a:latin typeface="+mn-lt"/>
                        </a:rPr>
                        <a:t>M</a:t>
                      </a:r>
                    </a:p>
                  </a:txBody>
                  <a:tcPr marL="0" marR="0" marT="0" marB="0" anchor="ctr"/>
                </a:tc>
                <a:tc>
                  <a:txBody>
                    <a:bodyPr/>
                    <a:lstStyle/>
                    <a:p>
                      <a:pPr algn="l" fontAlgn="b"/>
                      <a:r>
                        <a:rPr lang="en-US" sz="1050" b="0" i="0" u="none" strike="noStrike" dirty="0">
                          <a:solidFill>
                            <a:srgbClr val="000000"/>
                          </a:solidFill>
                          <a:effectLst/>
                          <a:latin typeface="+mn-lt"/>
                        </a:rPr>
                        <a:t>Loan Type2</a:t>
                      </a:r>
                    </a:p>
                  </a:txBody>
                  <a:tcPr marL="0" marR="0" marT="0" marB="0" anchor="ctr"/>
                </a:tc>
                <a:tc>
                  <a:txBody>
                    <a:bodyPr/>
                    <a:lstStyle/>
                    <a:p>
                      <a:pPr algn="l" fontAlgn="b"/>
                      <a:r>
                        <a:rPr lang="en-US" sz="1050" b="0" i="0" u="none" strike="noStrike" dirty="0">
                          <a:solidFill>
                            <a:srgbClr val="000000"/>
                          </a:solidFill>
                          <a:effectLst/>
                          <a:latin typeface="+mn-lt"/>
                        </a:rPr>
                        <a:t>Loan type2 - actual loan type not just investor, Insurer or Portfolio </a:t>
                      </a:r>
                      <a:br>
                        <a:rPr lang="en-US" sz="1050" b="0" i="0" u="none" strike="noStrike" dirty="0">
                          <a:solidFill>
                            <a:srgbClr val="000000"/>
                          </a:solidFill>
                          <a:effectLst/>
                          <a:latin typeface="+mn-lt"/>
                        </a:rPr>
                      </a:br>
                      <a:r>
                        <a:rPr lang="en-US" sz="1050" b="0" i="0" u="none" strike="noStrike" dirty="0">
                          <a:solidFill>
                            <a:srgbClr val="000000"/>
                          </a:solidFill>
                          <a:effectLst/>
                          <a:latin typeface="+mn-lt"/>
                        </a:rPr>
                        <a:t>1. Fannie Mae </a:t>
                      </a:r>
                      <a:br>
                        <a:rPr lang="en-US" sz="1050" b="0" i="0" u="none" strike="noStrike" dirty="0">
                          <a:solidFill>
                            <a:srgbClr val="000000"/>
                          </a:solidFill>
                          <a:effectLst/>
                          <a:latin typeface="+mn-lt"/>
                        </a:rPr>
                      </a:br>
                      <a:r>
                        <a:rPr lang="en-US" sz="1050" b="0" i="0" u="none" strike="noStrike" dirty="0">
                          <a:solidFill>
                            <a:srgbClr val="000000"/>
                          </a:solidFill>
                          <a:effectLst/>
                          <a:latin typeface="+mn-lt"/>
                        </a:rPr>
                        <a:t>2. Freddie Mac </a:t>
                      </a:r>
                      <a:br>
                        <a:rPr lang="en-US" sz="1050" b="0" i="0" u="none" strike="noStrike" dirty="0">
                          <a:solidFill>
                            <a:srgbClr val="000000"/>
                          </a:solidFill>
                          <a:effectLst/>
                          <a:latin typeface="+mn-lt"/>
                        </a:rPr>
                      </a:br>
                      <a:r>
                        <a:rPr lang="en-US" sz="1050" b="0" i="0" u="none" strike="noStrike" dirty="0">
                          <a:solidFill>
                            <a:srgbClr val="000000"/>
                          </a:solidFill>
                          <a:effectLst/>
                          <a:latin typeface="+mn-lt"/>
                        </a:rPr>
                        <a:t>3. FHA</a:t>
                      </a:r>
                      <a:br>
                        <a:rPr lang="en-US" sz="1050" b="0" i="0" u="none" strike="noStrike" dirty="0">
                          <a:solidFill>
                            <a:srgbClr val="000000"/>
                          </a:solidFill>
                          <a:effectLst/>
                          <a:latin typeface="+mn-lt"/>
                        </a:rPr>
                      </a:br>
                      <a:r>
                        <a:rPr lang="en-US" sz="1050" b="0" i="0" u="none" strike="noStrike" dirty="0">
                          <a:solidFill>
                            <a:srgbClr val="000000"/>
                          </a:solidFill>
                          <a:effectLst/>
                          <a:latin typeface="+mn-lt"/>
                        </a:rPr>
                        <a:t>4. USDA </a:t>
                      </a:r>
                      <a:br>
                        <a:rPr lang="en-US" sz="1050" b="0" i="0" u="none" strike="noStrike" dirty="0">
                          <a:solidFill>
                            <a:srgbClr val="000000"/>
                          </a:solidFill>
                          <a:effectLst/>
                          <a:latin typeface="+mn-lt"/>
                        </a:rPr>
                      </a:br>
                      <a:r>
                        <a:rPr lang="en-US" sz="1050" b="0" i="0" u="none" strike="noStrike" dirty="0">
                          <a:solidFill>
                            <a:srgbClr val="000000"/>
                          </a:solidFill>
                          <a:effectLst/>
                          <a:latin typeface="+mn-lt"/>
                        </a:rPr>
                        <a:t>5. VA</a:t>
                      </a:r>
                      <a:br>
                        <a:rPr lang="en-US" sz="1050" b="0" i="0" u="none" strike="noStrike" dirty="0">
                          <a:solidFill>
                            <a:srgbClr val="000000"/>
                          </a:solidFill>
                          <a:effectLst/>
                          <a:latin typeface="+mn-lt"/>
                        </a:rPr>
                      </a:br>
                      <a:r>
                        <a:rPr lang="en-US" sz="1050" b="0" i="0" u="none" strike="noStrike" dirty="0">
                          <a:solidFill>
                            <a:srgbClr val="000000"/>
                          </a:solidFill>
                          <a:effectLst/>
                          <a:latin typeface="+mn-lt"/>
                        </a:rPr>
                        <a:t>6. Other</a:t>
                      </a:r>
                    </a:p>
                  </a:txBody>
                  <a:tcPr marL="0" marR="0" marT="0" marB="0" anchor="ctr"/>
                </a:tc>
                <a:extLst>
                  <a:ext uri="{0D108BD9-81ED-4DB2-BD59-A6C34878D82A}">
                    <a16:rowId xmlns:a16="http://schemas.microsoft.com/office/drawing/2014/main" val="3145721205"/>
                  </a:ext>
                </a:extLst>
              </a:tr>
            </a:tbl>
          </a:graphicData>
        </a:graphic>
      </p:graphicFrame>
      <p:pic>
        <p:nvPicPr>
          <p:cNvPr id="3" name="Picture 2"/>
          <p:cNvPicPr>
            <a:picLocks noChangeAspect="1"/>
          </p:cNvPicPr>
          <p:nvPr/>
        </p:nvPicPr>
        <p:blipFill>
          <a:blip r:embed="rId2"/>
          <a:stretch>
            <a:fillRect/>
          </a:stretch>
        </p:blipFill>
        <p:spPr>
          <a:xfrm>
            <a:off x="10506389" y="5855490"/>
            <a:ext cx="1542422" cy="890093"/>
          </a:xfrm>
          <a:prstGeom prst="rect">
            <a:avLst/>
          </a:prstGeom>
        </p:spPr>
      </p:pic>
    </p:spTree>
    <p:extLst>
      <p:ext uri="{BB962C8B-B14F-4D97-AF65-F5344CB8AC3E}">
        <p14:creationId xmlns:p14="http://schemas.microsoft.com/office/powerpoint/2010/main" val="3255693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HOMEOWNER AND HOME ELIGIBILITY</a:t>
            </a:r>
            <a:endParaRPr lang="en-US" dirty="0"/>
          </a:p>
        </p:txBody>
      </p:sp>
      <p:sp>
        <p:nvSpPr>
          <p:cNvPr id="3" name="Content Placeholder 2"/>
          <p:cNvSpPr>
            <a:spLocks noGrp="1"/>
          </p:cNvSpPr>
          <p:nvPr>
            <p:ph sz="half" idx="1"/>
          </p:nvPr>
        </p:nvSpPr>
        <p:spPr>
          <a:xfrm>
            <a:off x="2231136" y="2540070"/>
            <a:ext cx="3622547" cy="3101982"/>
          </a:xfrm>
        </p:spPr>
        <p:txBody>
          <a:bodyPr>
            <a:normAutofit fontScale="70000" lnSpcReduction="20000"/>
          </a:bodyPr>
          <a:lstStyle/>
          <a:p>
            <a:pPr marL="0" indent="0">
              <a:buNone/>
            </a:pPr>
            <a:r>
              <a:rPr lang="en-US" sz="2400" b="1" dirty="0" smtClean="0">
                <a:solidFill>
                  <a:schemeClr val="tx1">
                    <a:lumMod val="75000"/>
                  </a:schemeClr>
                </a:solidFill>
              </a:rPr>
              <a:t>HOMEOWNER:</a:t>
            </a:r>
          </a:p>
          <a:p>
            <a:pPr marL="171450" indent="-171450">
              <a:buFont typeface="Symbol" panose="05050102010706020507" pitchFamily="18" charset="2"/>
              <a:buChar char=""/>
            </a:pP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Household income at or below 150% AMI or 100% US median income, whichever is greater </a:t>
            </a:r>
            <a:endPar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Symbol" panose="05050102010706020507" pitchFamily="18" charset="2"/>
              <a:buChar char=""/>
            </a:pPr>
            <a:endPar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Symbol" panose="05050102010706020507" pitchFamily="18" charset="2"/>
              <a:buChar char=""/>
            </a:pP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Experienced a financial hardship due to the COVID-19 pandemic</a:t>
            </a:r>
            <a:endPar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Symbol" panose="05050102010706020507" pitchFamily="18" charset="2"/>
              <a:buChar char=""/>
            </a:pPr>
            <a:endPar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Symbol" panose="05050102010706020507" pitchFamily="18" charset="2"/>
              <a:buChar char=""/>
            </a:pP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Own and occupy home as primary residence</a:t>
            </a:r>
            <a:endPar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5983705" y="1844299"/>
            <a:ext cx="3977159" cy="4255709"/>
          </a:xfrm>
        </p:spPr>
        <p:txBody>
          <a:bodyPr>
            <a:normAutofit fontScale="70000" lnSpcReduction="20000"/>
          </a:bodyPr>
          <a:lstStyle/>
          <a:p>
            <a:endParaRPr lang="en-US" b="1" dirty="0" smtClean="0">
              <a:solidFill>
                <a:schemeClr val="tx1">
                  <a:lumMod val="75000"/>
                </a:schemeClr>
              </a:solidFill>
            </a:endParaRPr>
          </a:p>
          <a:p>
            <a:endParaRPr lang="en-US" b="1" dirty="0">
              <a:solidFill>
                <a:schemeClr val="tx1">
                  <a:lumMod val="75000"/>
                </a:schemeClr>
              </a:solidFill>
            </a:endParaRPr>
          </a:p>
          <a:p>
            <a:pPr marL="0" indent="0">
              <a:buNone/>
            </a:pPr>
            <a:r>
              <a:rPr lang="en-US" sz="2400" b="1" dirty="0" smtClean="0">
                <a:solidFill>
                  <a:schemeClr val="tx1">
                    <a:lumMod val="75000"/>
                  </a:schemeClr>
                </a:solidFill>
              </a:rPr>
              <a:t>HOME: </a:t>
            </a:r>
          </a:p>
          <a:p>
            <a:pPr marL="171450" indent="-171450">
              <a:buFont typeface="Symbol" panose="05050102010706020507" pitchFamily="18" charset="2"/>
              <a:buChar char=""/>
            </a:pPr>
            <a:r>
              <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Single </a:t>
            </a: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family </a:t>
            </a:r>
            <a:r>
              <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r</a:t>
            </a: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esidence</a:t>
            </a:r>
          </a:p>
          <a:p>
            <a:pPr marL="0" indent="0">
              <a:buNone/>
            </a:pPr>
            <a:endPar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Symbol" panose="05050102010706020507" pitchFamily="18" charset="2"/>
              <a:buChar char=""/>
            </a:pPr>
            <a:r>
              <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2-4 units, when one unit is </a:t>
            </a: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owner-occupied</a:t>
            </a:r>
          </a:p>
          <a:p>
            <a:pPr marL="0" indent="0">
              <a:buNone/>
            </a:pPr>
            <a:endPar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Symbol" panose="05050102010706020507" pitchFamily="18" charset="2"/>
              <a:buChar char=""/>
            </a:pPr>
            <a:r>
              <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Apartment </a:t>
            </a: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unit</a:t>
            </a:r>
            <a:r>
              <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condo</a:t>
            </a:r>
            <a:r>
              <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 t</a:t>
            </a:r>
            <a:r>
              <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ownhome</a:t>
            </a:r>
          </a:p>
          <a:p>
            <a:pPr marL="0" indent="0">
              <a:buNone/>
            </a:pPr>
            <a:endParaRPr lang="en-US" sz="2400" dirty="0" smtClean="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Symbol" panose="05050102010706020507" pitchFamily="18" charset="2"/>
              <a:buChar char=""/>
            </a:pPr>
            <a:r>
              <a:rPr lang="en-US" sz="2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Mobile or Manufactured home (affixed to land – considered real property, regardless of land ownership)</a:t>
            </a:r>
          </a:p>
          <a:p>
            <a:pPr marL="171450" indent="-171450">
              <a:buFont typeface="Symbol" panose="05050102010706020507" pitchFamily="18" charset="2"/>
              <a:buChar char=""/>
            </a:pPr>
            <a:endParaRPr lang="en-US"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17BEFE0A-5586-49FF-858E-06A270600E0B}"/>
              </a:ext>
            </a:extLst>
          </p:cNvPr>
          <p:cNvSpPr txBox="1"/>
          <p:nvPr/>
        </p:nvSpPr>
        <p:spPr>
          <a:xfrm>
            <a:off x="2231136" y="6028710"/>
            <a:ext cx="7729728" cy="338554"/>
          </a:xfrm>
          <a:prstGeom prst="rect">
            <a:avLst/>
          </a:prstGeom>
          <a:solidFill>
            <a:schemeClr val="bg1"/>
          </a:solidFill>
          <a:ln>
            <a:solidFill>
              <a:schemeClr val="tx2">
                <a:lumMod val="50000"/>
              </a:schemeClr>
            </a:solidFill>
          </a:ln>
        </p:spPr>
        <p:txBody>
          <a:bodyPr wrap="square" rtlCol="0">
            <a:spAutoFit/>
          </a:bodyPr>
          <a:lstStyle/>
          <a:p>
            <a:pPr algn="ctr"/>
            <a:r>
              <a:rPr lang="en-US" sz="1400" b="1" dirty="0">
                <a:solidFill>
                  <a:schemeClr val="tx1">
                    <a:lumMod val="75000"/>
                  </a:schemeClr>
                </a:solidFill>
                <a:latin typeface="Calibri" panose="020F0502020204030204" pitchFamily="34" charset="0"/>
                <a:ea typeface="Calibri" panose="020F0502020204030204" pitchFamily="34" charset="0"/>
              </a:rPr>
              <a:t>PLEASE NOTE: </a:t>
            </a:r>
            <a:r>
              <a:rPr lang="en-US" sz="1600" dirty="0">
                <a:solidFill>
                  <a:schemeClr val="tx1">
                    <a:lumMod val="75000"/>
                  </a:schemeClr>
                </a:solidFill>
                <a:latin typeface="Calibri" panose="020F0502020204030204" pitchFamily="34" charset="0"/>
                <a:ea typeface="Calibri" panose="020F0502020204030204" pitchFamily="34" charset="0"/>
              </a:rPr>
              <a:t>Loans must have met conforming loan limits at the time of origination.</a:t>
            </a:r>
          </a:p>
        </p:txBody>
      </p:sp>
      <p:pic>
        <p:nvPicPr>
          <p:cNvPr id="6" name="Picture 5"/>
          <p:cNvPicPr>
            <a:picLocks noChangeAspect="1"/>
          </p:cNvPicPr>
          <p:nvPr/>
        </p:nvPicPr>
        <p:blipFill>
          <a:blip r:embed="rId2"/>
          <a:stretch>
            <a:fillRect/>
          </a:stretch>
        </p:blipFill>
        <p:spPr>
          <a:xfrm>
            <a:off x="10514409" y="5841171"/>
            <a:ext cx="1542422" cy="890093"/>
          </a:xfrm>
          <a:prstGeom prst="rect">
            <a:avLst/>
          </a:prstGeom>
        </p:spPr>
      </p:pic>
    </p:spTree>
    <p:extLst>
      <p:ext uri="{BB962C8B-B14F-4D97-AF65-F5344CB8AC3E}">
        <p14:creationId xmlns:p14="http://schemas.microsoft.com/office/powerpoint/2010/main" val="4037597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02543"/>
            <a:ext cx="7729728" cy="1188720"/>
          </a:xfrm>
        </p:spPr>
        <p:txBody>
          <a:bodyPr/>
          <a:lstStyle/>
          <a:p>
            <a:r>
              <a:rPr lang="en-US" dirty="0"/>
              <a:t>Preparing an </a:t>
            </a:r>
            <a:r>
              <a:rPr lang="en-US" dirty="0" smtClean="0"/>
              <a:t>Objection Record </a:t>
            </a:r>
            <a:br>
              <a:rPr lang="en-US" dirty="0" smtClean="0"/>
            </a:br>
            <a:r>
              <a:rPr lang="en-US" dirty="0" smtClean="0"/>
              <a:t>(O Record)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4802261"/>
              </p:ext>
            </p:extLst>
          </p:nvPr>
        </p:nvGraphicFramePr>
        <p:xfrm>
          <a:off x="2230438" y="1660968"/>
          <a:ext cx="7731126" cy="1854200"/>
        </p:xfrm>
        <a:graphic>
          <a:graphicData uri="http://schemas.openxmlformats.org/drawingml/2006/table">
            <a:tbl>
              <a:tblPr firstRow="1" bandRow="1">
                <a:tableStyleId>{5C22544A-7EE6-4342-B048-85BDC9FD1C3A}</a:tableStyleId>
              </a:tblPr>
              <a:tblGrid>
                <a:gridCol w="891134">
                  <a:extLst>
                    <a:ext uri="{9D8B030D-6E8A-4147-A177-3AD203B41FA5}">
                      <a16:colId xmlns:a16="http://schemas.microsoft.com/office/drawing/2014/main" val="838334903"/>
                    </a:ext>
                  </a:extLst>
                </a:gridCol>
                <a:gridCol w="798787">
                  <a:extLst>
                    <a:ext uri="{9D8B030D-6E8A-4147-A177-3AD203B41FA5}">
                      <a16:colId xmlns:a16="http://schemas.microsoft.com/office/drawing/2014/main" val="2987320257"/>
                    </a:ext>
                  </a:extLst>
                </a:gridCol>
                <a:gridCol w="6041205">
                  <a:extLst>
                    <a:ext uri="{9D8B030D-6E8A-4147-A177-3AD203B41FA5}">
                      <a16:colId xmlns:a16="http://schemas.microsoft.com/office/drawing/2014/main" val="4250183973"/>
                    </a:ext>
                  </a:extLst>
                </a:gridCol>
              </a:tblGrid>
              <a:tr h="370840">
                <a:tc>
                  <a:txBody>
                    <a:bodyPr/>
                    <a:lstStyle/>
                    <a:p>
                      <a:r>
                        <a:rPr lang="en-US" sz="1050" dirty="0">
                          <a:latin typeface="+mj-lt"/>
                        </a:rPr>
                        <a:t>COLUMN</a:t>
                      </a:r>
                    </a:p>
                  </a:txBody>
                  <a:tcPr anchor="ctr"/>
                </a:tc>
                <a:tc>
                  <a:txBody>
                    <a:bodyPr/>
                    <a:lstStyle/>
                    <a:p>
                      <a:endParaRPr lang="en-US" sz="1050" dirty="0">
                        <a:latin typeface="+mj-lt"/>
                      </a:endParaRPr>
                    </a:p>
                  </a:txBody>
                  <a:tcPr anchor="ctr"/>
                </a:tc>
                <a:tc>
                  <a:txBody>
                    <a:bodyPr/>
                    <a:lstStyle/>
                    <a:p>
                      <a:pPr algn="ctr"/>
                      <a:r>
                        <a:rPr lang="en-US" sz="1050" dirty="0">
                          <a:latin typeface="+mj-lt"/>
                        </a:rPr>
                        <a:t>COLUMN DESCRIPTION/INSTRUCTION</a:t>
                      </a:r>
                    </a:p>
                  </a:txBody>
                  <a:tcPr anchor="ctr"/>
                </a:tc>
                <a:extLst>
                  <a:ext uri="{0D108BD9-81ED-4DB2-BD59-A6C34878D82A}">
                    <a16:rowId xmlns:a16="http://schemas.microsoft.com/office/drawing/2014/main" val="4118661924"/>
                  </a:ext>
                </a:extLst>
              </a:tr>
              <a:tr h="370840">
                <a:tc>
                  <a:txBody>
                    <a:bodyPr/>
                    <a:lstStyle/>
                    <a:p>
                      <a:pPr algn="ctr"/>
                      <a:r>
                        <a:rPr lang="en-US" sz="1050" b="1" dirty="0">
                          <a:solidFill>
                            <a:schemeClr val="tx1"/>
                          </a:solidFill>
                          <a:latin typeface="+mj-lt"/>
                        </a:rPr>
                        <a:t>C</a:t>
                      </a:r>
                    </a:p>
                  </a:txBody>
                  <a:tcPr anchor="ctr"/>
                </a:tc>
                <a:tc>
                  <a:txBody>
                    <a:bodyPr/>
                    <a:lstStyle/>
                    <a:p>
                      <a:pPr algn="ctr"/>
                      <a:r>
                        <a:rPr lang="en-US" sz="1050" b="1" dirty="0">
                          <a:solidFill>
                            <a:schemeClr val="tx1"/>
                          </a:solidFill>
                          <a:latin typeface="+mj-lt"/>
                        </a:rPr>
                        <a:t>M</a:t>
                      </a:r>
                    </a:p>
                  </a:txBody>
                  <a:tcPr anchor="ctr"/>
                </a:tc>
                <a:tc>
                  <a:txBody>
                    <a:bodyPr/>
                    <a:lstStyle/>
                    <a:p>
                      <a:r>
                        <a:rPr lang="en-US" sz="1050" b="0" dirty="0">
                          <a:solidFill>
                            <a:schemeClr val="tx2">
                              <a:lumMod val="50000"/>
                            </a:schemeClr>
                          </a:solidFill>
                          <a:latin typeface="+mj-lt"/>
                        </a:rPr>
                        <a:t>Change to current date</a:t>
                      </a:r>
                    </a:p>
                  </a:txBody>
                  <a:tcPr anchor="ctr"/>
                </a:tc>
                <a:extLst>
                  <a:ext uri="{0D108BD9-81ED-4DB2-BD59-A6C34878D82A}">
                    <a16:rowId xmlns:a16="http://schemas.microsoft.com/office/drawing/2014/main" val="384054126"/>
                  </a:ext>
                </a:extLst>
              </a:tr>
              <a:tr h="370840">
                <a:tc>
                  <a:txBody>
                    <a:bodyPr/>
                    <a:lstStyle/>
                    <a:p>
                      <a:pPr algn="ctr"/>
                      <a:r>
                        <a:rPr lang="en-US" sz="1050" b="1" dirty="0">
                          <a:solidFill>
                            <a:schemeClr val="tx1"/>
                          </a:solidFill>
                          <a:latin typeface="+mj-lt"/>
                        </a:rPr>
                        <a:t>F</a:t>
                      </a:r>
                    </a:p>
                  </a:txBody>
                  <a:tcPr anchor="ctr"/>
                </a:tc>
                <a:tc>
                  <a:txBody>
                    <a:bodyPr/>
                    <a:lstStyle/>
                    <a:p>
                      <a:pPr algn="ctr"/>
                      <a:r>
                        <a:rPr lang="en-US" sz="1050" b="1" dirty="0">
                          <a:solidFill>
                            <a:schemeClr val="tx1"/>
                          </a:solidFill>
                          <a:latin typeface="+mj-lt"/>
                        </a:rPr>
                        <a:t>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2">
                              <a:lumMod val="50000"/>
                            </a:schemeClr>
                          </a:solidFill>
                          <a:latin typeface="+mj-lt"/>
                        </a:rPr>
                        <a:t>Change</a:t>
                      </a:r>
                      <a:r>
                        <a:rPr lang="en-US" sz="1050" b="0" baseline="0" dirty="0">
                          <a:solidFill>
                            <a:schemeClr val="tx2">
                              <a:lumMod val="50000"/>
                            </a:schemeClr>
                          </a:solidFill>
                          <a:latin typeface="+mj-lt"/>
                        </a:rPr>
                        <a:t> Record Type to the letter R (for Return)</a:t>
                      </a:r>
                      <a:endParaRPr lang="en-US" sz="1050" b="0" dirty="0">
                        <a:solidFill>
                          <a:schemeClr val="tx2">
                            <a:lumMod val="50000"/>
                          </a:schemeClr>
                        </a:solidFill>
                        <a:latin typeface="+mj-lt"/>
                      </a:endParaRPr>
                    </a:p>
                  </a:txBody>
                  <a:tcPr anchor="ctr"/>
                </a:tc>
                <a:extLst>
                  <a:ext uri="{0D108BD9-81ED-4DB2-BD59-A6C34878D82A}">
                    <a16:rowId xmlns:a16="http://schemas.microsoft.com/office/drawing/2014/main" val="1949859251"/>
                  </a:ext>
                </a:extLst>
              </a:tr>
              <a:tr h="370840">
                <a:tc>
                  <a:txBody>
                    <a:bodyPr/>
                    <a:lstStyle/>
                    <a:p>
                      <a:pPr algn="ctr" fontAlgn="b"/>
                      <a:r>
                        <a:rPr lang="en-US" sz="1050" b="1" i="0" u="none" strike="noStrike" dirty="0">
                          <a:solidFill>
                            <a:schemeClr val="tx1"/>
                          </a:solidFill>
                          <a:effectLst/>
                          <a:latin typeface="+mj-lt"/>
                        </a:rPr>
                        <a:t>AR</a:t>
                      </a:r>
                    </a:p>
                  </a:txBody>
                  <a:tcPr marL="0" marR="0" marT="0" marB="0"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b"/>
                      <a:r>
                        <a:rPr lang="en-US" sz="1050" b="0" i="0" u="none" strike="noStrike" dirty="0">
                          <a:solidFill>
                            <a:schemeClr val="tx2">
                              <a:lumMod val="50000"/>
                            </a:schemeClr>
                          </a:solidFill>
                          <a:effectLst/>
                          <a:latin typeface="+mj-lt"/>
                        </a:rPr>
                        <a:t>Yes or No field indicating whether or not there is an objection</a:t>
                      </a:r>
                    </a:p>
                  </a:txBody>
                  <a:tcPr marL="0" marR="0" marT="0" marB="0" anchor="ctr"/>
                </a:tc>
                <a:extLst>
                  <a:ext uri="{0D108BD9-81ED-4DB2-BD59-A6C34878D82A}">
                    <a16:rowId xmlns:a16="http://schemas.microsoft.com/office/drawing/2014/main" val="2369766673"/>
                  </a:ext>
                </a:extLst>
              </a:tr>
              <a:tr h="370840">
                <a:tc>
                  <a:txBody>
                    <a:bodyPr/>
                    <a:lstStyle/>
                    <a:p>
                      <a:pPr algn="ctr" fontAlgn="b"/>
                      <a:r>
                        <a:rPr lang="en-US" sz="1050" b="1" i="0" u="none" strike="noStrike" dirty="0">
                          <a:solidFill>
                            <a:schemeClr val="tx1"/>
                          </a:solidFill>
                          <a:effectLst/>
                          <a:latin typeface="+mj-lt"/>
                        </a:rPr>
                        <a:t>AS</a:t>
                      </a:r>
                    </a:p>
                  </a:txBody>
                  <a:tcPr marL="0" marR="0" marT="0" marB="0" anchor="ctr"/>
                </a:tc>
                <a:tc>
                  <a:txBody>
                    <a:bodyPr/>
                    <a:lstStyle/>
                    <a:p>
                      <a:pPr algn="ctr" fontAlgn="b"/>
                      <a:r>
                        <a:rPr lang="en-US" sz="1050" b="1" i="0" u="none" strike="noStrike" dirty="0">
                          <a:solidFill>
                            <a:schemeClr val="tx1"/>
                          </a:solidFill>
                          <a:effectLst/>
                          <a:latin typeface="+mj-lt"/>
                        </a:rPr>
                        <a:t>C</a:t>
                      </a:r>
                    </a:p>
                  </a:txBody>
                  <a:tcPr marL="0" marR="0" marT="0" marB="0" anchor="ctr"/>
                </a:tc>
                <a:tc>
                  <a:txBody>
                    <a:bodyPr/>
                    <a:lstStyle/>
                    <a:p>
                      <a:pPr algn="l" fontAlgn="b"/>
                      <a:r>
                        <a:rPr lang="en-US" sz="1050" b="0" i="0" u="none" strike="noStrike" dirty="0">
                          <a:solidFill>
                            <a:schemeClr val="tx2">
                              <a:lumMod val="50000"/>
                            </a:schemeClr>
                          </a:solidFill>
                          <a:effectLst/>
                          <a:latin typeface="+mj-lt"/>
                        </a:rPr>
                        <a:t>The reason for the objection  </a:t>
                      </a:r>
                      <a:br>
                        <a:rPr lang="en-US" sz="1050" b="0" i="0" u="none" strike="noStrike" dirty="0">
                          <a:solidFill>
                            <a:schemeClr val="tx2">
                              <a:lumMod val="50000"/>
                            </a:schemeClr>
                          </a:solidFill>
                          <a:effectLst/>
                          <a:latin typeface="+mj-lt"/>
                        </a:rPr>
                      </a:br>
                      <a:endParaRPr lang="en-US" sz="1050" b="0" i="0" u="none" strike="noStrike" dirty="0">
                        <a:solidFill>
                          <a:schemeClr val="tx2">
                            <a:lumMod val="50000"/>
                          </a:schemeClr>
                        </a:solidFill>
                        <a:effectLst/>
                        <a:latin typeface="+mj-lt"/>
                      </a:endParaRPr>
                    </a:p>
                  </a:txBody>
                  <a:tcPr marL="0" marR="0" marT="0" marB="0" anchor="ctr"/>
                </a:tc>
                <a:extLst>
                  <a:ext uri="{0D108BD9-81ED-4DB2-BD59-A6C34878D82A}">
                    <a16:rowId xmlns:a16="http://schemas.microsoft.com/office/drawing/2014/main" val="1789304103"/>
                  </a:ext>
                </a:extLst>
              </a:tr>
            </a:tbl>
          </a:graphicData>
        </a:graphic>
      </p:graphicFrame>
      <p:sp>
        <p:nvSpPr>
          <p:cNvPr id="5" name="Rectangle 4"/>
          <p:cNvSpPr/>
          <p:nvPr/>
        </p:nvSpPr>
        <p:spPr>
          <a:xfrm>
            <a:off x="2230438" y="3600790"/>
            <a:ext cx="7730426" cy="369332"/>
          </a:xfrm>
          <a:prstGeom prst="rect">
            <a:avLst/>
          </a:prstGeom>
        </p:spPr>
        <p:txBody>
          <a:bodyPr wrap="square">
            <a:spAutoFit/>
          </a:bodyPr>
          <a:lstStyle/>
          <a:p>
            <a:pPr>
              <a:buNone/>
            </a:pPr>
            <a:r>
              <a:rPr lang="en-US" b="1" dirty="0" smtClean="0">
                <a:latin typeface="Calibri" panose="020F0502020204030204" pitchFamily="34" charset="0"/>
                <a:cs typeface="Calibri" panose="020F0502020204030204" pitchFamily="34" charset="0"/>
              </a:rPr>
              <a:t>Common Objection </a:t>
            </a:r>
            <a:r>
              <a:rPr lang="en-US" b="1" dirty="0">
                <a:latin typeface="Calibri" panose="020F0502020204030204" pitchFamily="34" charset="0"/>
                <a:cs typeface="Calibri" panose="020F0502020204030204" pitchFamily="34" charset="0"/>
              </a:rPr>
              <a:t>R</a:t>
            </a:r>
            <a:r>
              <a:rPr lang="en-US" b="1" dirty="0" smtClean="0">
                <a:latin typeface="Calibri" panose="020F0502020204030204" pitchFamily="34" charset="0"/>
                <a:cs typeface="Calibri" panose="020F0502020204030204" pitchFamily="34" charset="0"/>
              </a:rPr>
              <a:t>easons: </a:t>
            </a:r>
          </a:p>
        </p:txBody>
      </p:sp>
      <p:sp>
        <p:nvSpPr>
          <p:cNvPr id="6" name="Rectangle 5"/>
          <p:cNvSpPr/>
          <p:nvPr/>
        </p:nvSpPr>
        <p:spPr>
          <a:xfrm>
            <a:off x="2230438" y="3908605"/>
            <a:ext cx="6096000" cy="2462213"/>
          </a:xfrm>
          <a:prstGeom prst="rect">
            <a:avLst/>
          </a:prstGeom>
        </p:spPr>
        <p:txBody>
          <a:bodyPr>
            <a:spAutoFit/>
          </a:bodyPr>
          <a:lstStyle/>
          <a:p>
            <a:pPr marL="285750" indent="-285750">
              <a:buFont typeface="Arial" panose="020B0604020202020204" pitchFamily="34" charset="0"/>
              <a:buChar char="•"/>
            </a:pPr>
            <a:r>
              <a:rPr lang="en-US" sz="1400" dirty="0"/>
              <a:t>Active </a:t>
            </a:r>
            <a:r>
              <a:rPr lang="en-US" sz="1400" dirty="0" smtClean="0"/>
              <a:t>bankruptcy</a:t>
            </a:r>
          </a:p>
          <a:p>
            <a:pPr marL="285750" indent="-285750">
              <a:buFont typeface="Arial" panose="020B0604020202020204" pitchFamily="34" charset="0"/>
              <a:buChar char="•"/>
            </a:pPr>
            <a:r>
              <a:rPr lang="en-US" sz="1400" dirty="0" smtClean="0"/>
              <a:t>Loan </a:t>
            </a:r>
            <a:r>
              <a:rPr lang="en-US" sz="1400" dirty="0"/>
              <a:t>not </a:t>
            </a:r>
            <a:r>
              <a:rPr lang="en-US" sz="1400" dirty="0" smtClean="0"/>
              <a:t>found</a:t>
            </a:r>
          </a:p>
          <a:p>
            <a:pPr marL="285750" indent="-285750">
              <a:buFont typeface="Arial" panose="020B0604020202020204" pitchFamily="34" charset="0"/>
              <a:buChar char="•"/>
            </a:pPr>
            <a:r>
              <a:rPr lang="en-US" sz="1400" dirty="0" smtClean="0"/>
              <a:t>Service </a:t>
            </a:r>
            <a:r>
              <a:rPr lang="en-US" sz="1400" dirty="0"/>
              <a:t>Released</a:t>
            </a:r>
          </a:p>
          <a:p>
            <a:pPr marL="285750" indent="-285750">
              <a:buFont typeface="Arial" panose="020B0604020202020204" pitchFamily="34" charset="0"/>
              <a:buChar char="•"/>
            </a:pPr>
            <a:r>
              <a:rPr lang="en-US" sz="1400" dirty="0"/>
              <a:t>Non-Participating Investor</a:t>
            </a:r>
          </a:p>
          <a:p>
            <a:pPr marL="285750" indent="-285750">
              <a:buFont typeface="Arial" panose="020B0604020202020204" pitchFamily="34" charset="0"/>
              <a:buChar char="•"/>
            </a:pPr>
            <a:r>
              <a:rPr lang="en-US" sz="1400" dirty="0"/>
              <a:t>TPA Issue missing Signature Borrower or Invalid Name</a:t>
            </a:r>
          </a:p>
          <a:p>
            <a:pPr marL="285750" indent="-285750">
              <a:buFont typeface="Arial" panose="020B0604020202020204" pitchFamily="34" charset="0"/>
              <a:buChar char="•"/>
            </a:pPr>
            <a:r>
              <a:rPr lang="en-US" sz="1400" dirty="0"/>
              <a:t>Over States Program amounts</a:t>
            </a:r>
          </a:p>
          <a:p>
            <a:pPr marL="285750" indent="-285750">
              <a:buFont typeface="Arial" panose="020B0604020202020204" pitchFamily="34" charset="0"/>
              <a:buChar char="•"/>
            </a:pPr>
            <a:r>
              <a:rPr lang="en-US" sz="1400" dirty="0"/>
              <a:t>FC sale imminent within 7 days</a:t>
            </a:r>
          </a:p>
          <a:p>
            <a:pPr marL="285750" indent="-285750">
              <a:buFont typeface="Arial" panose="020B0604020202020204" pitchFamily="34" charset="0"/>
              <a:buChar char="•"/>
            </a:pPr>
            <a:r>
              <a:rPr lang="en-US" sz="1400" dirty="0"/>
              <a:t>Property sold at Foreclosure Sale</a:t>
            </a:r>
          </a:p>
          <a:p>
            <a:pPr marL="285750" indent="-285750">
              <a:buFont typeface="Arial" panose="020B0604020202020204" pitchFamily="34" charset="0"/>
              <a:buChar char="•"/>
            </a:pPr>
            <a:r>
              <a:rPr lang="en-US" sz="1400" dirty="0"/>
              <a:t>Loan delinquency outside of program guidelines</a:t>
            </a:r>
          </a:p>
          <a:p>
            <a:pPr marL="285750" indent="-285750">
              <a:buFont typeface="Arial" panose="020B0604020202020204" pitchFamily="34" charset="0"/>
              <a:buChar char="•"/>
            </a:pPr>
            <a:r>
              <a:rPr lang="en-US" sz="1400" dirty="0" smtClean="0"/>
              <a:t>Homeowner </a:t>
            </a:r>
            <a:r>
              <a:rPr lang="en-US" sz="1400" dirty="0"/>
              <a:t>is already in modification or other loss </a:t>
            </a:r>
            <a:r>
              <a:rPr lang="en-US" sz="1400" dirty="0" smtClean="0"/>
              <a:t>mitigation </a:t>
            </a:r>
            <a:r>
              <a:rPr lang="en-US" sz="1400" dirty="0"/>
              <a:t>program</a:t>
            </a:r>
          </a:p>
          <a:p>
            <a:pPr marL="285750" indent="-285750">
              <a:buFont typeface="Arial" panose="020B0604020202020204" pitchFamily="34" charset="0"/>
              <a:buChar char="•"/>
            </a:pPr>
            <a:r>
              <a:rPr lang="en-US" sz="1400" dirty="0"/>
              <a:t>Short sale or DIL in </a:t>
            </a:r>
            <a:r>
              <a:rPr lang="en-US" sz="1400" dirty="0" smtClean="0"/>
              <a:t>process</a:t>
            </a:r>
            <a:endParaRPr lang="en-US" sz="1400" dirty="0"/>
          </a:p>
        </p:txBody>
      </p:sp>
      <p:sp>
        <p:nvSpPr>
          <p:cNvPr id="7" name="TextBox 6"/>
          <p:cNvSpPr txBox="1"/>
          <p:nvPr/>
        </p:nvSpPr>
        <p:spPr>
          <a:xfrm>
            <a:off x="194092" y="6396335"/>
            <a:ext cx="11803117" cy="461665"/>
          </a:xfrm>
          <a:prstGeom prst="rect">
            <a:avLst/>
          </a:prstGeom>
          <a:noFill/>
        </p:spPr>
        <p:txBody>
          <a:bodyPr wrap="square" rtlCol="0">
            <a:spAutoFit/>
          </a:bodyPr>
          <a:lstStyle/>
          <a:p>
            <a:pPr lvl="0"/>
            <a:r>
              <a:rPr lang="en-US" sz="1200" b="1" dirty="0">
                <a:solidFill>
                  <a:srgbClr val="284A91"/>
                </a:solidFill>
                <a:latin typeface="Calibri" panose="020F0502020204030204" pitchFamily="34" charset="0"/>
                <a:cs typeface="Calibri" panose="020F0502020204030204" pitchFamily="34" charset="0"/>
              </a:rPr>
              <a:t>*Please use as often as possible to keep spelling consistent.  </a:t>
            </a:r>
            <a:r>
              <a:rPr lang="en-US" sz="1200" b="1" dirty="0" smtClean="0">
                <a:solidFill>
                  <a:srgbClr val="284A91"/>
                </a:solidFill>
                <a:latin typeface="Calibri" panose="020F0502020204030204" pitchFamily="34" charset="0"/>
                <a:cs typeface="Calibri" panose="020F0502020204030204" pitchFamily="34" charset="0"/>
              </a:rPr>
              <a:t>Servicers </a:t>
            </a:r>
            <a:r>
              <a:rPr lang="en-US" sz="1200" b="1" dirty="0">
                <a:solidFill>
                  <a:srgbClr val="284A91"/>
                </a:solidFill>
                <a:latin typeface="Calibri" panose="020F0502020204030204" pitchFamily="34" charset="0"/>
                <a:cs typeface="Calibri" panose="020F0502020204030204" pitchFamily="34" charset="0"/>
              </a:rPr>
              <a:t>are able to use other reasons not listed. </a:t>
            </a:r>
            <a:r>
              <a:rPr lang="en-US" sz="1200" b="1" u="sng" dirty="0" smtClean="0">
                <a:solidFill>
                  <a:srgbClr val="284A91"/>
                </a:solidFill>
                <a:latin typeface="Calibri" panose="020F0502020204030204" pitchFamily="34" charset="0"/>
                <a:cs typeface="Calibri" panose="020F0502020204030204" pitchFamily="34" charset="0"/>
              </a:rPr>
              <a:t>If </a:t>
            </a:r>
            <a:r>
              <a:rPr lang="en-US" sz="1200" b="1" u="sng" dirty="0">
                <a:solidFill>
                  <a:srgbClr val="284A91"/>
                </a:solidFill>
                <a:latin typeface="Calibri" panose="020F0502020204030204" pitchFamily="34" charset="0"/>
                <a:cs typeface="Calibri" panose="020F0502020204030204" pitchFamily="34" charset="0"/>
              </a:rPr>
              <a:t>objecting to the inquiry, please complete column AR answering Y for Yes.  In column AS provide the reason for the objection.</a:t>
            </a:r>
            <a:endParaRPr lang="en-US" sz="1200" u="sng" dirty="0">
              <a:solidFill>
                <a:srgbClr val="284A91"/>
              </a:solidFill>
              <a:latin typeface="Calibri" panose="020F0502020204030204" pitchFamily="34" charset="0"/>
              <a:cs typeface="Calibri" panose="020F0502020204030204" pitchFamily="34" charset="0"/>
            </a:endParaRPr>
          </a:p>
        </p:txBody>
      </p:sp>
      <p:sp>
        <p:nvSpPr>
          <p:cNvPr id="8" name="Rounded Rectangle 7"/>
          <p:cNvSpPr/>
          <p:nvPr/>
        </p:nvSpPr>
        <p:spPr>
          <a:xfrm>
            <a:off x="8000037" y="3684873"/>
            <a:ext cx="1881352" cy="252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Please send an O Record if a payoff quote has been requested.</a:t>
            </a:r>
          </a:p>
          <a:p>
            <a:pPr algn="ctr"/>
            <a:endParaRPr lang="en-US" sz="1600" dirty="0"/>
          </a:p>
          <a:p>
            <a:pPr algn="ctr"/>
            <a:r>
              <a:rPr lang="en-US" sz="1600" dirty="0"/>
              <a:t>Our program does not exclude borrowers in bankruptcy.  </a:t>
            </a:r>
          </a:p>
        </p:txBody>
      </p:sp>
      <p:pic>
        <p:nvPicPr>
          <p:cNvPr id="3" name="Picture 2"/>
          <p:cNvPicPr>
            <a:picLocks noChangeAspect="1"/>
          </p:cNvPicPr>
          <p:nvPr/>
        </p:nvPicPr>
        <p:blipFill>
          <a:blip r:embed="rId2"/>
          <a:stretch>
            <a:fillRect/>
          </a:stretch>
        </p:blipFill>
        <p:spPr>
          <a:xfrm>
            <a:off x="10518955" y="5554368"/>
            <a:ext cx="1542422" cy="890093"/>
          </a:xfrm>
          <a:prstGeom prst="rect">
            <a:avLst/>
          </a:prstGeom>
        </p:spPr>
      </p:pic>
    </p:spTree>
    <p:extLst>
      <p:ext uri="{BB962C8B-B14F-4D97-AF65-F5344CB8AC3E}">
        <p14:creationId xmlns:p14="http://schemas.microsoft.com/office/powerpoint/2010/main" val="1670900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1098202"/>
            <a:ext cx="4486656" cy="1141497"/>
          </a:xfrm>
        </p:spPr>
        <p:txBody>
          <a:bodyPr>
            <a:normAutofit fontScale="90000"/>
          </a:bodyPr>
          <a:lstStyle/>
          <a:p>
            <a:r>
              <a:rPr lang="en-US" sz="3600" b="1" dirty="0"/>
              <a:t>B RECORD</a:t>
            </a:r>
            <a:r>
              <a:rPr lang="en-US" sz="1600" b="1" dirty="0">
                <a:solidFill>
                  <a:srgbClr val="000000"/>
                </a:solidFill>
              </a:rPr>
              <a:t/>
            </a:r>
            <a:br>
              <a:rPr lang="en-US" sz="1600" b="1" dirty="0">
                <a:solidFill>
                  <a:srgbClr val="000000"/>
                </a:solidFill>
              </a:rPr>
            </a:br>
            <a:r>
              <a:rPr lang="en-US" sz="1800" b="1" dirty="0">
                <a:solidFill>
                  <a:schemeClr val="tx1"/>
                </a:solidFill>
              </a:rPr>
              <a:t>STATE BULK PAYMENT DISBURSEMENT RECORD</a:t>
            </a:r>
            <a:endParaRPr lang="en-US" sz="1600" dirty="0">
              <a:solidFill>
                <a:schemeClr val="tx1"/>
              </a:solidFill>
            </a:endParaRPr>
          </a:p>
        </p:txBody>
      </p:sp>
      <p:sp>
        <p:nvSpPr>
          <p:cNvPr id="3" name="Content Placeholder 2"/>
          <p:cNvSpPr>
            <a:spLocks noGrp="1"/>
          </p:cNvSpPr>
          <p:nvPr>
            <p:ph idx="1"/>
          </p:nvPr>
        </p:nvSpPr>
        <p:spPr>
          <a:xfrm>
            <a:off x="6285185" y="804672"/>
            <a:ext cx="5644055" cy="5248656"/>
          </a:xfrm>
        </p:spPr>
        <p:txBody>
          <a:bodyPr/>
          <a:lstStyle/>
          <a:p>
            <a:pPr lvl="1" indent="0">
              <a:buNone/>
            </a:pPr>
            <a:r>
              <a:rPr lang="en-US" sz="1200" b="1" dirty="0">
                <a:latin typeface="Calibri" panose="020F0502020204030204" pitchFamily="34" charset="0"/>
                <a:cs typeface="Calibri" panose="020F0502020204030204" pitchFamily="34" charset="0"/>
              </a:rPr>
              <a:t>After verifying the homeowner’s account information (name, loan number, address, etc.) the lender/servicer should then review the information in the following columns of the CDF B Record (Excel spreadsheet format):</a:t>
            </a:r>
          </a:p>
          <a:p>
            <a:pPr lvl="1" indent="0">
              <a:buNone/>
            </a:pPr>
            <a:endParaRPr lang="en-US" sz="1200" b="1" dirty="0" smtClean="0">
              <a:solidFill>
                <a:schemeClr val="accent1">
                  <a:lumMod val="75000"/>
                </a:schemeClr>
              </a:solidFill>
              <a:latin typeface="Calibri" panose="020F0502020204030204" pitchFamily="34" charset="0"/>
              <a:cs typeface="Calibri" panose="020F0502020204030204" pitchFamily="34" charset="0"/>
            </a:endParaRPr>
          </a:p>
          <a:p>
            <a:pPr marL="628650" lvl="1" indent="-171450"/>
            <a:r>
              <a:rPr lang="en-US" sz="1400" b="1" dirty="0" smtClean="0">
                <a:solidFill>
                  <a:schemeClr val="accent1">
                    <a:lumMod val="75000"/>
                  </a:schemeClr>
                </a:solidFill>
                <a:latin typeface="Calibri" panose="020F0502020204030204" pitchFamily="34" charset="0"/>
                <a:cs typeface="Calibri" panose="020F0502020204030204" pitchFamily="34" charset="0"/>
              </a:rPr>
              <a:t>BP</a:t>
            </a:r>
            <a:r>
              <a:rPr lang="en-US" sz="1200" b="1" dirty="0" smtClean="0">
                <a:solidFill>
                  <a:schemeClr val="accent1">
                    <a:lumMod val="75000"/>
                  </a:schemeClr>
                </a:solidFill>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Payment Reference Number - Reference number that relates to the ACH/wire from the state</a:t>
            </a:r>
          </a:p>
          <a:p>
            <a:pPr marL="628650" lvl="1" indent="-171450"/>
            <a:r>
              <a:rPr lang="en-US" sz="1200" b="1" dirty="0">
                <a:latin typeface="Calibri" panose="020F0502020204030204" pitchFamily="34" charset="0"/>
                <a:cs typeface="Calibri" panose="020F0502020204030204" pitchFamily="34" charset="0"/>
              </a:rPr>
              <a:t> </a:t>
            </a:r>
            <a:r>
              <a:rPr lang="en-US" sz="1400" b="1" dirty="0">
                <a:solidFill>
                  <a:schemeClr val="accent1">
                    <a:lumMod val="75000"/>
                  </a:schemeClr>
                </a:solidFill>
                <a:latin typeface="Calibri" panose="020F0502020204030204" pitchFamily="34" charset="0"/>
                <a:cs typeface="Calibri" panose="020F0502020204030204" pitchFamily="34" charset="0"/>
              </a:rPr>
              <a:t>BQ</a:t>
            </a:r>
            <a:r>
              <a:rPr lang="en-US" sz="1200" b="1" dirty="0">
                <a:solidFill>
                  <a:schemeClr val="accent1">
                    <a:lumMod val="75000"/>
                  </a:schemeClr>
                </a:solidFill>
                <a:latin typeface="Calibri" panose="020F0502020204030204" pitchFamily="34" charset="0"/>
                <a:cs typeface="Calibri" panose="020F0502020204030204" pitchFamily="34" charset="0"/>
              </a:rPr>
              <a:t>-</a:t>
            </a:r>
            <a:r>
              <a:rPr lang="en-US" sz="1200" b="1" dirty="0">
                <a:latin typeface="Calibri" panose="020F0502020204030204" pitchFamily="34" charset="0"/>
                <a:cs typeface="Calibri" panose="020F0502020204030204" pitchFamily="34" charset="0"/>
              </a:rPr>
              <a:t> Amount Paid by State This Month- Amount out of the total payment made by the state (as indicated by the payment reference number) that the servicer needs to apply for the listed program</a:t>
            </a:r>
          </a:p>
          <a:p>
            <a:pPr marL="628650" lvl="1" indent="-171450"/>
            <a:r>
              <a:rPr lang="en-US" sz="1400" b="1" dirty="0">
                <a:solidFill>
                  <a:schemeClr val="accent1">
                    <a:lumMod val="75000"/>
                  </a:schemeClr>
                </a:solidFill>
                <a:latin typeface="Calibri" panose="020F0502020204030204" pitchFamily="34" charset="0"/>
                <a:cs typeface="Calibri" panose="020F0502020204030204" pitchFamily="34" charset="0"/>
              </a:rPr>
              <a:t>BR</a:t>
            </a:r>
            <a:r>
              <a:rPr lang="en-US" sz="1200" b="1" dirty="0">
                <a:latin typeface="Calibri" panose="020F0502020204030204" pitchFamily="34" charset="0"/>
                <a:cs typeface="Calibri" panose="020F0502020204030204" pitchFamily="34" charset="0"/>
              </a:rPr>
              <a:t>- Number of Monthly payments- Number of monthly payments for a customer in the Unemployment Program included in the payment transaction (as indicated by the payment reference number) by the state.  This does not apply to Missouri.  Missouri does not currently offer an Unemployment Program, so the number in this column will always be 1</a:t>
            </a:r>
          </a:p>
          <a:p>
            <a:pPr marL="628650" lvl="1" indent="-171450"/>
            <a:r>
              <a:rPr lang="en-US" sz="1400" b="1" dirty="0">
                <a:solidFill>
                  <a:schemeClr val="accent1">
                    <a:lumMod val="75000"/>
                  </a:schemeClr>
                </a:solidFill>
                <a:latin typeface="Calibri" panose="020F0502020204030204" pitchFamily="34" charset="0"/>
                <a:cs typeface="Calibri" panose="020F0502020204030204" pitchFamily="34" charset="0"/>
              </a:rPr>
              <a:t>BS</a:t>
            </a:r>
            <a:r>
              <a:rPr lang="en-US" sz="1200" b="1" dirty="0">
                <a:solidFill>
                  <a:schemeClr val="accent1">
                    <a:lumMod val="75000"/>
                  </a:schemeClr>
                </a:solidFill>
                <a:latin typeface="Calibri" panose="020F0502020204030204" pitchFamily="34" charset="0"/>
                <a:cs typeface="Calibri" panose="020F0502020204030204" pitchFamily="34" charset="0"/>
              </a:rPr>
              <a:t>-</a:t>
            </a:r>
            <a:r>
              <a:rPr lang="en-US" sz="1200" b="1" dirty="0">
                <a:latin typeface="Calibri" panose="020F0502020204030204" pitchFamily="34" charset="0"/>
                <a:cs typeface="Calibri" panose="020F0502020204030204" pitchFamily="34" charset="0"/>
              </a:rPr>
              <a:t> Scheduled Payment Date- Scheduled date of when to apply payment- The date in this column will reflect the date the payment was scheduled NOT the date the funds will hit the lender/servicer account.</a:t>
            </a:r>
          </a:p>
          <a:p>
            <a:endParaRPr lang="en-US" dirty="0"/>
          </a:p>
        </p:txBody>
      </p:sp>
      <p:sp>
        <p:nvSpPr>
          <p:cNvPr id="4" name="Text Placeholder 3"/>
          <p:cNvSpPr>
            <a:spLocks noGrp="1"/>
          </p:cNvSpPr>
          <p:nvPr>
            <p:ph type="body" sz="half" idx="2"/>
          </p:nvPr>
        </p:nvSpPr>
        <p:spPr>
          <a:xfrm>
            <a:off x="804672" y="2582966"/>
            <a:ext cx="4486656" cy="3166192"/>
          </a:xfrm>
        </p:spPr>
        <p:txBody>
          <a:bodyPr>
            <a:normAutofit/>
          </a:bodyPr>
          <a:lstStyle/>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When the State schedules payment on behalf of the homeowner, the State sends file with breakdown of payment to match ACH/Wire </a:t>
            </a:r>
            <a:r>
              <a:rPr lang="en-US" sz="1600" b="1" dirty="0" smtClean="0">
                <a:latin typeface="Calibri" panose="020F0502020204030204" pitchFamily="34" charset="0"/>
                <a:cs typeface="Calibri" panose="020F0502020204030204" pitchFamily="34" charset="0"/>
              </a:rPr>
              <a:t>Transmission</a:t>
            </a:r>
          </a:p>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The </a:t>
            </a:r>
            <a:r>
              <a:rPr lang="en-US" sz="1600" b="1" dirty="0">
                <a:latin typeface="Calibri" panose="020F0502020204030204" pitchFamily="34" charset="0"/>
                <a:cs typeface="Calibri" panose="020F0502020204030204" pitchFamily="34" charset="0"/>
              </a:rPr>
              <a:t>B Record is sent 24 to 48 hours prior to the effective date of the ACH or wire </a:t>
            </a:r>
            <a:r>
              <a:rPr lang="en-US" sz="1600" b="1" dirty="0" smtClean="0">
                <a:latin typeface="Calibri" panose="020F0502020204030204" pitchFamily="34" charset="0"/>
                <a:cs typeface="Calibri" panose="020F0502020204030204" pitchFamily="34" charset="0"/>
              </a:rPr>
              <a:t>transmission</a:t>
            </a:r>
          </a:p>
          <a:p>
            <a:endParaRPr lang="en-US" dirty="0"/>
          </a:p>
        </p:txBody>
      </p:sp>
      <p:pic>
        <p:nvPicPr>
          <p:cNvPr id="5" name="Picture 4"/>
          <p:cNvPicPr>
            <a:picLocks noChangeAspect="1"/>
          </p:cNvPicPr>
          <p:nvPr/>
        </p:nvPicPr>
        <p:blipFill>
          <a:blip r:embed="rId2"/>
          <a:stretch>
            <a:fillRect/>
          </a:stretch>
        </p:blipFill>
        <p:spPr>
          <a:xfrm>
            <a:off x="1800194" y="5220621"/>
            <a:ext cx="7687722" cy="871804"/>
          </a:xfrm>
          <a:prstGeom prst="rect">
            <a:avLst/>
          </a:prstGeom>
        </p:spPr>
      </p:pic>
      <p:pic>
        <p:nvPicPr>
          <p:cNvPr id="6" name="Picture 5"/>
          <p:cNvPicPr>
            <a:picLocks noChangeAspect="1"/>
          </p:cNvPicPr>
          <p:nvPr/>
        </p:nvPicPr>
        <p:blipFill>
          <a:blip r:embed="rId3"/>
          <a:stretch>
            <a:fillRect/>
          </a:stretch>
        </p:blipFill>
        <p:spPr>
          <a:xfrm>
            <a:off x="10513857" y="5847468"/>
            <a:ext cx="1542422" cy="890093"/>
          </a:xfrm>
          <a:prstGeom prst="rect">
            <a:avLst/>
          </a:prstGeom>
        </p:spPr>
      </p:pic>
    </p:spTree>
    <p:extLst>
      <p:ext uri="{BB962C8B-B14F-4D97-AF65-F5344CB8AC3E}">
        <p14:creationId xmlns:p14="http://schemas.microsoft.com/office/powerpoint/2010/main" val="2813940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55095"/>
            <a:ext cx="7729728" cy="1188720"/>
          </a:xfrm>
        </p:spPr>
        <p:txBody>
          <a:bodyPr>
            <a:normAutofit fontScale="90000"/>
          </a:bodyPr>
          <a:lstStyle/>
          <a:p>
            <a:r>
              <a:rPr lang="en-US" dirty="0"/>
              <a:t>Preparing a </a:t>
            </a:r>
            <a:r>
              <a:rPr lang="en-US" u="sng" dirty="0" smtClean="0"/>
              <a:t>P</a:t>
            </a:r>
            <a:r>
              <a:rPr lang="en-US" dirty="0" smtClean="0"/>
              <a:t>ayment applied </a:t>
            </a:r>
            <a:r>
              <a:rPr lang="en-US" dirty="0"/>
              <a:t>Record </a:t>
            </a:r>
            <a:r>
              <a:rPr lang="en-US" dirty="0" smtClean="0"/>
              <a:t/>
            </a:r>
            <a:br>
              <a:rPr lang="en-US" dirty="0" smtClean="0"/>
            </a:br>
            <a:r>
              <a:rPr lang="en-US" dirty="0" smtClean="0"/>
              <a:t>(P </a:t>
            </a:r>
            <a:r>
              <a:rPr lang="en-US" dirty="0"/>
              <a:t>Record</a:t>
            </a:r>
            <a:r>
              <a:rPr lang="en-US" dirty="0" smtClean="0"/>
              <a:t>)</a:t>
            </a:r>
            <a:endParaRPr lang="en-US" dirty="0"/>
          </a:p>
        </p:txBody>
      </p:sp>
      <p:sp>
        <p:nvSpPr>
          <p:cNvPr id="5" name="Rectangle 4"/>
          <p:cNvSpPr/>
          <p:nvPr/>
        </p:nvSpPr>
        <p:spPr>
          <a:xfrm>
            <a:off x="4100935" y="5947132"/>
            <a:ext cx="3990130" cy="307777"/>
          </a:xfrm>
          <a:prstGeom prst="rect">
            <a:avLst/>
          </a:prstGeom>
        </p:spPr>
        <p:txBody>
          <a:bodyPr wrap="none">
            <a:spAutoFit/>
          </a:bodyPr>
          <a:lstStyle/>
          <a:p>
            <a:pPr algn="ctr"/>
            <a:r>
              <a:rPr lang="en-US" sz="1400" b="1" dirty="0">
                <a:latin typeface="Calibri" panose="020F0502020204030204" pitchFamily="34" charset="0"/>
                <a:cs typeface="Calibri" panose="020F0502020204030204" pitchFamily="34" charset="0"/>
              </a:rPr>
              <a:t>M= MANDATORY/ O= OPTIONAL/ C= CONDITIONAL</a:t>
            </a:r>
            <a:endParaRPr lang="en-US" sz="1400" dirty="0">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2124474"/>
              </p:ext>
            </p:extLst>
          </p:nvPr>
        </p:nvGraphicFramePr>
        <p:xfrm>
          <a:off x="2231136" y="1963663"/>
          <a:ext cx="7729727" cy="3563620"/>
        </p:xfrm>
        <a:graphic>
          <a:graphicData uri="http://schemas.openxmlformats.org/drawingml/2006/table">
            <a:tbl>
              <a:tblPr firstRow="1" bandRow="1">
                <a:tableStyleId>{5C22544A-7EE6-4342-B048-85BDC9FD1C3A}</a:tableStyleId>
              </a:tblPr>
              <a:tblGrid>
                <a:gridCol w="942988">
                  <a:extLst>
                    <a:ext uri="{9D8B030D-6E8A-4147-A177-3AD203B41FA5}">
                      <a16:colId xmlns:a16="http://schemas.microsoft.com/office/drawing/2014/main" val="3922748065"/>
                    </a:ext>
                  </a:extLst>
                </a:gridCol>
                <a:gridCol w="683173">
                  <a:extLst>
                    <a:ext uri="{9D8B030D-6E8A-4147-A177-3AD203B41FA5}">
                      <a16:colId xmlns:a16="http://schemas.microsoft.com/office/drawing/2014/main" val="1563888113"/>
                    </a:ext>
                  </a:extLst>
                </a:gridCol>
                <a:gridCol w="6103566">
                  <a:extLst>
                    <a:ext uri="{9D8B030D-6E8A-4147-A177-3AD203B41FA5}">
                      <a16:colId xmlns:a16="http://schemas.microsoft.com/office/drawing/2014/main" val="3883866496"/>
                    </a:ext>
                  </a:extLst>
                </a:gridCol>
              </a:tblGrid>
              <a:tr h="370840">
                <a:tc>
                  <a:txBody>
                    <a:bodyPr/>
                    <a:lstStyle/>
                    <a:p>
                      <a:r>
                        <a:rPr lang="en-US" sz="1050" dirty="0">
                          <a:latin typeface="+mn-lt"/>
                        </a:rPr>
                        <a:t>COLUMN</a:t>
                      </a:r>
                    </a:p>
                  </a:txBody>
                  <a:tcPr/>
                </a:tc>
                <a:tc>
                  <a:txBody>
                    <a:bodyPr/>
                    <a:lstStyle/>
                    <a:p>
                      <a:endParaRPr lang="en-US" sz="1050" dirty="0">
                        <a:latin typeface="+mn-lt"/>
                      </a:endParaRPr>
                    </a:p>
                  </a:txBody>
                  <a:tcPr/>
                </a:tc>
                <a:tc>
                  <a:txBody>
                    <a:bodyPr/>
                    <a:lstStyle/>
                    <a:p>
                      <a:pPr algn="ctr"/>
                      <a:r>
                        <a:rPr lang="en-US" sz="1050" dirty="0" smtClean="0">
                          <a:latin typeface="+mn-lt"/>
                        </a:rPr>
                        <a:t>COLUMN</a:t>
                      </a:r>
                      <a:r>
                        <a:rPr lang="en-US" sz="1050" baseline="0" dirty="0" smtClean="0">
                          <a:latin typeface="+mn-lt"/>
                        </a:rPr>
                        <a:t> DESCRIPTION/</a:t>
                      </a:r>
                      <a:r>
                        <a:rPr lang="en-US" sz="1050" dirty="0" smtClean="0">
                          <a:latin typeface="+mn-lt"/>
                        </a:rPr>
                        <a:t>INSTRUCTION</a:t>
                      </a:r>
                      <a:endParaRPr lang="en-US" sz="1050" dirty="0">
                        <a:latin typeface="+mn-lt"/>
                      </a:endParaRPr>
                    </a:p>
                  </a:txBody>
                  <a:tcPr/>
                </a:tc>
                <a:extLst>
                  <a:ext uri="{0D108BD9-81ED-4DB2-BD59-A6C34878D82A}">
                    <a16:rowId xmlns:a16="http://schemas.microsoft.com/office/drawing/2014/main" val="3918555147"/>
                  </a:ext>
                </a:extLst>
              </a:tr>
              <a:tr h="370840">
                <a:tc>
                  <a:txBody>
                    <a:bodyPr/>
                    <a:lstStyle/>
                    <a:p>
                      <a:pPr algn="ctr"/>
                      <a:r>
                        <a:rPr lang="en-US" sz="1050" b="1" dirty="0">
                          <a:solidFill>
                            <a:schemeClr val="tx1"/>
                          </a:solidFill>
                          <a:latin typeface="+mj-lt"/>
                        </a:rPr>
                        <a:t>C</a:t>
                      </a: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r>
                        <a:rPr lang="en-US" sz="1050" b="0" dirty="0">
                          <a:solidFill>
                            <a:schemeClr val="tx2">
                              <a:lumMod val="50000"/>
                            </a:schemeClr>
                          </a:solidFill>
                          <a:latin typeface="+mj-lt"/>
                        </a:rPr>
                        <a:t>Change to current date</a:t>
                      </a:r>
                    </a:p>
                  </a:txBody>
                  <a:tcPr anchor="ctr"/>
                </a:tc>
                <a:extLst>
                  <a:ext uri="{0D108BD9-81ED-4DB2-BD59-A6C34878D82A}">
                    <a16:rowId xmlns:a16="http://schemas.microsoft.com/office/drawing/2014/main" val="1016795915"/>
                  </a:ext>
                </a:extLst>
              </a:tr>
              <a:tr h="370840">
                <a:tc>
                  <a:txBody>
                    <a:bodyPr/>
                    <a:lstStyle/>
                    <a:p>
                      <a:pPr algn="ctr"/>
                      <a:r>
                        <a:rPr lang="en-US" sz="1050" b="1" dirty="0">
                          <a:solidFill>
                            <a:schemeClr val="tx1"/>
                          </a:solidFill>
                          <a:latin typeface="+mj-lt"/>
                        </a:rPr>
                        <a:t>F</a:t>
                      </a:r>
                    </a:p>
                  </a:txBody>
                  <a:tcPr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2">
                              <a:lumMod val="50000"/>
                            </a:schemeClr>
                          </a:solidFill>
                          <a:latin typeface="+mj-lt"/>
                        </a:rPr>
                        <a:t>Change</a:t>
                      </a:r>
                      <a:r>
                        <a:rPr lang="en-US" sz="1050" b="0" baseline="0" dirty="0">
                          <a:solidFill>
                            <a:schemeClr val="tx2">
                              <a:lumMod val="50000"/>
                            </a:schemeClr>
                          </a:solidFill>
                          <a:latin typeface="+mj-lt"/>
                        </a:rPr>
                        <a:t> Record Type to the letter P (for Payment Applied) </a:t>
                      </a:r>
                      <a:endParaRPr lang="en-US" sz="1050" b="0" dirty="0">
                        <a:solidFill>
                          <a:schemeClr val="tx2">
                            <a:lumMod val="50000"/>
                          </a:schemeClr>
                        </a:solidFill>
                        <a:latin typeface="+mj-lt"/>
                      </a:endParaRPr>
                    </a:p>
                  </a:txBody>
                  <a:tcPr anchor="ctr"/>
                </a:tc>
                <a:extLst>
                  <a:ext uri="{0D108BD9-81ED-4DB2-BD59-A6C34878D82A}">
                    <a16:rowId xmlns:a16="http://schemas.microsoft.com/office/drawing/2014/main" val="1230255795"/>
                  </a:ext>
                </a:extLst>
              </a:tr>
              <a:tr h="370840">
                <a:tc>
                  <a:txBody>
                    <a:bodyPr/>
                    <a:lstStyle/>
                    <a:p>
                      <a:pPr algn="ctr" fontAlgn="b"/>
                      <a:r>
                        <a:rPr lang="en-US" sz="1050" b="1" i="0" u="none" strike="noStrike" dirty="0">
                          <a:solidFill>
                            <a:schemeClr val="tx1"/>
                          </a:solidFill>
                          <a:latin typeface="+mj-lt"/>
                        </a:rPr>
                        <a:t>AA</a:t>
                      </a:r>
                    </a:p>
                  </a:txBody>
                  <a:tcPr marL="9525" marR="9525" marT="9525" marB="0" anchor="ctr"/>
                </a:tc>
                <a:tc>
                  <a:txBody>
                    <a:bodyPr/>
                    <a:lstStyle/>
                    <a:p>
                      <a:pPr algn="ctr" fontAlgn="b"/>
                      <a:r>
                        <a:rPr lang="en-US" sz="1050" b="1" i="0" u="none" strike="noStrike" dirty="0">
                          <a:solidFill>
                            <a:schemeClr val="tx1"/>
                          </a:solidFill>
                          <a:effectLst/>
                          <a:latin typeface="+mj-lt"/>
                        </a:rPr>
                        <a:t>M</a:t>
                      </a:r>
                    </a:p>
                  </a:txBody>
                  <a:tcPr marL="0" marR="0" marT="0" marB="0" anchor="ctr"/>
                </a:tc>
                <a:tc>
                  <a:txBody>
                    <a:bodyPr/>
                    <a:lstStyle/>
                    <a:p>
                      <a:pPr algn="l" fontAlgn="ctr"/>
                      <a:r>
                        <a:rPr lang="en-US" sz="1050" b="0" i="0" u="none" strike="noStrike" dirty="0" smtClean="0">
                          <a:solidFill>
                            <a:schemeClr val="tx2">
                              <a:lumMod val="50000"/>
                            </a:schemeClr>
                          </a:solidFill>
                          <a:latin typeface="+mj-lt"/>
                        </a:rPr>
                        <a:t> Enter</a:t>
                      </a:r>
                      <a:r>
                        <a:rPr lang="en-US" sz="1050" b="0" i="0" u="none" strike="noStrike" baseline="0" dirty="0" smtClean="0">
                          <a:solidFill>
                            <a:schemeClr val="tx2">
                              <a:lumMod val="50000"/>
                            </a:schemeClr>
                          </a:solidFill>
                          <a:latin typeface="+mj-lt"/>
                        </a:rPr>
                        <a:t> </a:t>
                      </a:r>
                      <a:r>
                        <a:rPr lang="en-US" sz="1050" b="0" i="0" u="none" strike="noStrike" baseline="0" dirty="0">
                          <a:solidFill>
                            <a:schemeClr val="tx2">
                              <a:lumMod val="50000"/>
                            </a:schemeClr>
                          </a:solidFill>
                          <a:latin typeface="+mj-lt"/>
                        </a:rPr>
                        <a:t>the Next payment due date after payment has been applied</a:t>
                      </a:r>
                      <a:endParaRPr lang="en-US" sz="1050" b="0" i="0" u="none" strike="noStrike" dirty="0">
                        <a:solidFill>
                          <a:schemeClr val="tx2">
                            <a:lumMod val="50000"/>
                          </a:schemeClr>
                        </a:solidFill>
                        <a:latin typeface="+mj-lt"/>
                      </a:endParaRPr>
                    </a:p>
                  </a:txBody>
                  <a:tcPr marL="0" marR="0" marT="0" marB="0" anchor="ctr"/>
                </a:tc>
                <a:extLst>
                  <a:ext uri="{0D108BD9-81ED-4DB2-BD59-A6C34878D82A}">
                    <a16:rowId xmlns:a16="http://schemas.microsoft.com/office/drawing/2014/main" val="730055731"/>
                  </a:ext>
                </a:extLst>
              </a:tr>
              <a:tr h="370840">
                <a:tc>
                  <a:txBody>
                    <a:bodyPr/>
                    <a:lstStyle/>
                    <a:p>
                      <a:pPr algn="ctr" fontAlgn="b"/>
                      <a:r>
                        <a:rPr lang="en-US" sz="1050" b="1" i="0" u="none" strike="noStrike" dirty="0">
                          <a:solidFill>
                            <a:schemeClr val="tx1"/>
                          </a:solidFill>
                          <a:latin typeface="+mj-lt"/>
                        </a:rPr>
                        <a:t>BT</a:t>
                      </a:r>
                    </a:p>
                  </a:txBody>
                  <a:tcPr marL="9525" marR="9525" marT="9525" marB="0" anchor="ctr"/>
                </a:tc>
                <a:tc>
                  <a:txBody>
                    <a:bodyPr/>
                    <a:lstStyle/>
                    <a:p>
                      <a:pPr algn="ctr" fontAlgn="ctr"/>
                      <a:r>
                        <a:rPr lang="en-US" sz="1050" b="1" i="0" u="none" strike="noStrike" dirty="0">
                          <a:solidFill>
                            <a:schemeClr val="tx1"/>
                          </a:solidFill>
                          <a:effectLst/>
                          <a:latin typeface="+mj-lt"/>
                        </a:rPr>
                        <a:t>C</a:t>
                      </a:r>
                    </a:p>
                  </a:txBody>
                  <a:tcPr marL="0" marR="0" marT="0" marB="0" anchor="ctr"/>
                </a:tc>
                <a:tc>
                  <a:txBody>
                    <a:bodyPr/>
                    <a:lstStyle/>
                    <a:p>
                      <a:pPr algn="l" fontAlgn="ctr"/>
                      <a:r>
                        <a:rPr lang="en-US" sz="1050" b="0" i="0" u="none" strike="noStrike" dirty="0">
                          <a:solidFill>
                            <a:schemeClr val="tx2">
                              <a:lumMod val="50000"/>
                            </a:schemeClr>
                          </a:solidFill>
                          <a:latin typeface="+mj-lt"/>
                        </a:rPr>
                        <a:t>Dollar amount Servicer applied to regular payment or reinstatement, per program type indicated.</a:t>
                      </a:r>
                      <a:r>
                        <a:rPr lang="en-US" sz="1050" b="0" i="0" u="none" strike="noStrike" baseline="0" dirty="0">
                          <a:solidFill>
                            <a:schemeClr val="tx2">
                              <a:lumMod val="50000"/>
                            </a:schemeClr>
                          </a:solidFill>
                          <a:latin typeface="+mj-lt"/>
                        </a:rPr>
                        <a:t> </a:t>
                      </a:r>
                      <a:r>
                        <a:rPr lang="en-US" sz="1050" b="0" i="0" u="none" strike="noStrike" dirty="0">
                          <a:solidFill>
                            <a:schemeClr val="tx2">
                              <a:lumMod val="50000"/>
                            </a:schemeClr>
                          </a:solidFill>
                          <a:latin typeface="+mj-lt"/>
                        </a:rPr>
                        <a:t>Value to include only the required payment amount posted by the servicer, EXCLUDING any overage applied as curtailment or any amount held in suspense.  If the payment applied is equal to the amount sent by the state this field can be blank.  Servicers can also populate this field if automated to supply the payment applied when equal to what the state sent.</a:t>
                      </a:r>
                    </a:p>
                  </a:txBody>
                  <a:tcPr marL="0" marR="0" marT="0" marB="0" anchor="ctr"/>
                </a:tc>
                <a:extLst>
                  <a:ext uri="{0D108BD9-81ED-4DB2-BD59-A6C34878D82A}">
                    <a16:rowId xmlns:a16="http://schemas.microsoft.com/office/drawing/2014/main" val="11086413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dirty="0">
                          <a:solidFill>
                            <a:schemeClr val="tx1"/>
                          </a:solidFill>
                          <a:latin typeface="+mj-lt"/>
                        </a:rPr>
                        <a:t>BU</a:t>
                      </a:r>
                    </a:p>
                  </a:txBody>
                  <a:tcPr anchor="ctr"/>
                </a:tc>
                <a:tc>
                  <a:txBody>
                    <a:bodyPr/>
                    <a:lstStyle/>
                    <a:p>
                      <a:pPr algn="ctr" fontAlgn="ctr"/>
                      <a:r>
                        <a:rPr lang="en-US" sz="1050" b="1" i="0" u="none" strike="noStrike" dirty="0">
                          <a:solidFill>
                            <a:schemeClr val="tx1"/>
                          </a:solidFill>
                          <a:effectLst/>
                          <a:latin typeface="+mj-lt"/>
                        </a:rPr>
                        <a:t>C</a:t>
                      </a:r>
                    </a:p>
                  </a:txBody>
                  <a:tcPr marL="0" marR="0" marT="0" marB="0" anchor="ctr"/>
                </a:tc>
                <a:tc>
                  <a:txBody>
                    <a:bodyPr/>
                    <a:lstStyle/>
                    <a:p>
                      <a:pPr algn="l" fontAlgn="ctr"/>
                      <a:r>
                        <a:rPr lang="en-US" sz="1050" b="0" i="0" u="none" strike="noStrike" dirty="0">
                          <a:solidFill>
                            <a:schemeClr val="tx2">
                              <a:lumMod val="50000"/>
                            </a:schemeClr>
                          </a:solidFill>
                          <a:latin typeface="+mj-lt"/>
                        </a:rPr>
                        <a:t>Dollar amount of shortage/overage . Overage is shown as positive $. Shortage is shown as negative $</a:t>
                      </a:r>
                      <a:br>
                        <a:rPr lang="en-US" sz="1050" b="0" i="0" u="none" strike="noStrike" dirty="0">
                          <a:solidFill>
                            <a:schemeClr val="tx2">
                              <a:lumMod val="50000"/>
                            </a:schemeClr>
                          </a:solidFill>
                          <a:latin typeface="+mj-lt"/>
                        </a:rPr>
                      </a:br>
                      <a:r>
                        <a:rPr lang="en-US" sz="1050" b="0" i="0" u="none" strike="noStrike" dirty="0">
                          <a:solidFill>
                            <a:schemeClr val="tx2">
                              <a:lumMod val="50000"/>
                            </a:schemeClr>
                          </a:solidFill>
                          <a:latin typeface="+mj-lt"/>
                        </a:rPr>
                        <a:t>Value to include only the dollar amount of the shortage/overage. The value in this field when combined with the value in BT is always equal to the payment or reinstatement amount provided by the State. IF a value is entered here, servicer must select use the BV field and select one of the Status of Discrepancy reasons from the drop-down list.   </a:t>
                      </a:r>
                    </a:p>
                  </a:txBody>
                  <a:tcPr marL="0" marR="0" marT="0" marB="0" anchor="ctr"/>
                </a:tc>
                <a:extLst>
                  <a:ext uri="{0D108BD9-81ED-4DB2-BD59-A6C34878D82A}">
                    <a16:rowId xmlns:a16="http://schemas.microsoft.com/office/drawing/2014/main" val="1167865159"/>
                  </a:ext>
                </a:extLst>
              </a:tr>
              <a:tr h="370840">
                <a:tc>
                  <a:txBody>
                    <a:bodyPr/>
                    <a:lstStyle/>
                    <a:p>
                      <a:pPr algn="ctr"/>
                      <a:r>
                        <a:rPr lang="en-US" sz="1050" b="1" dirty="0">
                          <a:solidFill>
                            <a:schemeClr val="tx1"/>
                          </a:solidFill>
                          <a:latin typeface="+mj-lt"/>
                        </a:rPr>
                        <a:t>BV</a:t>
                      </a:r>
                    </a:p>
                  </a:txBody>
                  <a:tcPr anchor="ctr"/>
                </a:tc>
                <a:tc>
                  <a:txBody>
                    <a:bodyPr/>
                    <a:lstStyle/>
                    <a:p>
                      <a:pPr algn="ctr" fontAlgn="ctr"/>
                      <a:r>
                        <a:rPr lang="en-US" sz="1050" b="1" i="0" u="none" strike="noStrike" dirty="0">
                          <a:solidFill>
                            <a:schemeClr val="tx1"/>
                          </a:solidFill>
                          <a:effectLst/>
                          <a:latin typeface="+mj-lt"/>
                        </a:rPr>
                        <a:t>C</a:t>
                      </a:r>
                    </a:p>
                  </a:txBody>
                  <a:tcPr marL="0" marR="0" marT="0" marB="0" anchor="ctr"/>
                </a:tc>
                <a:tc>
                  <a:txBody>
                    <a:bodyPr/>
                    <a:lstStyle/>
                    <a:p>
                      <a:pPr algn="l" fontAlgn="ctr"/>
                      <a:r>
                        <a:rPr lang="en-US" sz="1050" b="0" i="0" u="none" strike="noStrike" dirty="0">
                          <a:solidFill>
                            <a:schemeClr val="tx2">
                              <a:lumMod val="50000"/>
                            </a:schemeClr>
                          </a:solidFill>
                          <a:latin typeface="+mj-lt"/>
                        </a:rPr>
                        <a:t>Status</a:t>
                      </a:r>
                      <a:r>
                        <a:rPr lang="en-US" sz="1050" b="0" i="0" u="none" strike="noStrike" baseline="0" dirty="0">
                          <a:solidFill>
                            <a:schemeClr val="tx2">
                              <a:lumMod val="50000"/>
                            </a:schemeClr>
                          </a:solidFill>
                          <a:latin typeface="+mj-lt"/>
                        </a:rPr>
                        <a:t> of Discrepancy-</a:t>
                      </a:r>
                      <a:r>
                        <a:rPr lang="en-US" sz="1050" b="0" i="0" u="none" strike="noStrike" dirty="0">
                          <a:solidFill>
                            <a:schemeClr val="tx2">
                              <a:lumMod val="50000"/>
                            </a:schemeClr>
                          </a:solidFill>
                          <a:latin typeface="+mj-lt"/>
                        </a:rPr>
                        <a:t>Servicer is to use the drop-down box for this field indicating what has been done to the value in BU Amount of Shortage or Overage. Conditional on an overage being returned to state (See Data Dictionary for full option list)</a:t>
                      </a:r>
                    </a:p>
                  </a:txBody>
                  <a:tcPr marL="0" marR="0" marT="0" marB="0" anchor="ctr"/>
                </a:tc>
                <a:extLst>
                  <a:ext uri="{0D108BD9-81ED-4DB2-BD59-A6C34878D82A}">
                    <a16:rowId xmlns:a16="http://schemas.microsoft.com/office/drawing/2014/main" val="3145721205"/>
                  </a:ext>
                </a:extLst>
              </a:tr>
            </a:tbl>
          </a:graphicData>
        </a:graphic>
      </p:graphicFrame>
      <p:pic>
        <p:nvPicPr>
          <p:cNvPr id="3" name="Picture 2"/>
          <p:cNvPicPr>
            <a:picLocks noChangeAspect="1"/>
          </p:cNvPicPr>
          <p:nvPr/>
        </p:nvPicPr>
        <p:blipFill>
          <a:blip r:embed="rId2"/>
          <a:stretch>
            <a:fillRect/>
          </a:stretch>
        </p:blipFill>
        <p:spPr>
          <a:xfrm>
            <a:off x="10514410" y="5841946"/>
            <a:ext cx="1542422" cy="890093"/>
          </a:xfrm>
          <a:prstGeom prst="rect">
            <a:avLst/>
          </a:prstGeom>
        </p:spPr>
      </p:pic>
    </p:spTree>
    <p:extLst>
      <p:ext uri="{BB962C8B-B14F-4D97-AF65-F5344CB8AC3E}">
        <p14:creationId xmlns:p14="http://schemas.microsoft.com/office/powerpoint/2010/main" val="2575671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Assistance </a:t>
            </a:r>
            <a:r>
              <a:rPr lang="en-US" sz="3100" dirty="0" smtClean="0"/>
              <a:t>OVERAGES</a:t>
            </a:r>
            <a:r>
              <a:rPr lang="en-US" dirty="0"/>
              <a:t/>
            </a:r>
            <a:br>
              <a:rPr lang="en-US" dirty="0"/>
            </a:b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endParaRPr lang="en-US" dirty="0"/>
          </a:p>
        </p:txBody>
      </p:sp>
      <p:sp>
        <p:nvSpPr>
          <p:cNvPr id="3" name="Content Placeholder 2"/>
          <p:cNvSpPr>
            <a:spLocks noGrp="1"/>
          </p:cNvSpPr>
          <p:nvPr>
            <p:ph idx="1"/>
          </p:nvPr>
        </p:nvSpPr>
        <p:spPr>
          <a:xfrm>
            <a:off x="2231136" y="2638044"/>
            <a:ext cx="7729728" cy="3888880"/>
          </a:xfrm>
        </p:spPr>
        <p:txBody>
          <a:bodyPr>
            <a:normAutofit fontScale="77500" lnSpcReduction="20000"/>
          </a:bodyPr>
          <a:lstStyle/>
          <a:p>
            <a:pPr marL="0" indent="0">
              <a:buNone/>
            </a:pPr>
            <a:r>
              <a:rPr lang="en-US" sz="2200" dirty="0" smtClean="0">
                <a:solidFill>
                  <a:srgbClr val="000000"/>
                </a:solidFill>
                <a:latin typeface="Calibri" panose="020F0502020204030204" pitchFamily="34" charset="0"/>
              </a:rPr>
              <a:t>Missouri </a:t>
            </a:r>
            <a:r>
              <a:rPr lang="en-US" sz="2200" dirty="0">
                <a:solidFill>
                  <a:srgbClr val="000000"/>
                </a:solidFill>
                <a:latin typeface="Calibri" panose="020F0502020204030204" pitchFamily="34" charset="0"/>
              </a:rPr>
              <a:t>will try</a:t>
            </a:r>
            <a:r>
              <a:rPr lang="en-US" sz="2200" dirty="0">
                <a:solidFill>
                  <a:srgbClr val="000000"/>
                </a:solidFill>
                <a:latin typeface="Calibri" panose="020F0502020204030204" pitchFamily="34" charset="0"/>
                <a:ea typeface="Calibri" panose="020F0502020204030204" pitchFamily="34" charset="0"/>
              </a:rPr>
              <a:t> to allow flexibility in dealing with surplus funds when </a:t>
            </a:r>
            <a:r>
              <a:rPr lang="en-US" sz="2200" dirty="0" smtClean="0">
                <a:solidFill>
                  <a:srgbClr val="000000"/>
                </a:solidFill>
                <a:latin typeface="Calibri" panose="020F0502020204030204" pitchFamily="34" charset="0"/>
                <a:ea typeface="Calibri" panose="020F0502020204030204" pitchFamily="34" charset="0"/>
              </a:rPr>
              <a:t>payments </a:t>
            </a:r>
            <a:r>
              <a:rPr lang="en-US" sz="2200" dirty="0">
                <a:solidFill>
                  <a:srgbClr val="000000"/>
                </a:solidFill>
                <a:latin typeface="Calibri" panose="020F0502020204030204" pitchFamily="34" charset="0"/>
                <a:ea typeface="Calibri" panose="020F0502020204030204" pitchFamily="34" charset="0"/>
              </a:rPr>
              <a:t>are sent, as we are making payments throughout the month, and want to avoid the cost and trouble of funds being returned where possible</a:t>
            </a:r>
            <a:r>
              <a:rPr lang="en-US" sz="2200" dirty="0" smtClean="0">
                <a:solidFill>
                  <a:srgbClr val="000000"/>
                </a:solidFill>
                <a:latin typeface="Calibri" panose="020F0502020204030204" pitchFamily="34" charset="0"/>
                <a:ea typeface="Calibri" panose="020F0502020204030204" pitchFamily="34" charset="0"/>
              </a:rPr>
              <a:t>.</a:t>
            </a:r>
          </a:p>
          <a:p>
            <a:pPr marL="0" marR="0" lvl="0" indent="0">
              <a:spcBef>
                <a:spcPts val="0"/>
              </a:spcBef>
              <a:spcAft>
                <a:spcPts val="0"/>
              </a:spcAft>
              <a:buNone/>
            </a:pPr>
            <a:endParaRPr lang="en-US" sz="2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If </a:t>
            </a: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there was an unknown/uncaptured decrease in the amount of the payment causing an overage</a:t>
            </a:r>
            <a:r>
              <a:rPr lang="en-US"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 and </a:t>
            </a: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if the overage is equal to or less than </a:t>
            </a:r>
            <a:r>
              <a:rPr lang="en-US"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$500, </a:t>
            </a: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it can be used toward the principal. If the overage is greater than </a:t>
            </a:r>
            <a:r>
              <a:rPr lang="en-US"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$500, </a:t>
            </a: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it should be </a:t>
            </a:r>
            <a:r>
              <a:rPr lang="en-US"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returned. </a:t>
            </a:r>
          </a:p>
          <a:p>
            <a:pPr>
              <a:spcBef>
                <a:spcPts val="0"/>
              </a:spcBef>
            </a:pPr>
            <a:endParaRPr lang="en-US"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200" dirty="0" smtClean="0">
                <a:solidFill>
                  <a:schemeClr val="tx1"/>
                </a:solidFill>
                <a:latin typeface="Calibri" panose="020F0502020204030204" pitchFamily="34" charset="0"/>
                <a:cs typeface="Calibri" panose="020F0502020204030204" pitchFamily="34" charset="0"/>
              </a:rPr>
              <a:t>In </a:t>
            </a:r>
            <a:r>
              <a:rPr lang="en-US" sz="2200" dirty="0">
                <a:solidFill>
                  <a:schemeClr val="tx1"/>
                </a:solidFill>
                <a:latin typeface="Calibri" panose="020F0502020204030204" pitchFamily="34" charset="0"/>
                <a:cs typeface="Calibri" panose="020F0502020204030204" pitchFamily="34" charset="0"/>
              </a:rPr>
              <a:t>the event funds have to be returned to the state, a Return (R) Record will need to be sent.  (R Record instructions follow.) </a:t>
            </a:r>
            <a:endParaRPr lang="en-US" sz="22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All overages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should be reflected in column BU of the P Record. The status of those discrepancies should be reflected in column BV.  This allows our </a:t>
            </a:r>
            <a:r>
              <a:rPr lang="en-US" sz="2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Finance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department to address, research and resolve the discrepancies in a timely manner.</a:t>
            </a:r>
          </a:p>
          <a:p>
            <a:pPr marL="0" indent="0">
              <a:buNone/>
            </a:pP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endParaRPr lang="en-US" dirty="0"/>
          </a:p>
        </p:txBody>
      </p:sp>
      <p:pic>
        <p:nvPicPr>
          <p:cNvPr id="4" name="Picture 3"/>
          <p:cNvPicPr>
            <a:picLocks noChangeAspect="1"/>
          </p:cNvPicPr>
          <p:nvPr/>
        </p:nvPicPr>
        <p:blipFill>
          <a:blip r:embed="rId2"/>
          <a:stretch>
            <a:fillRect/>
          </a:stretch>
        </p:blipFill>
        <p:spPr>
          <a:xfrm>
            <a:off x="10514410" y="5847469"/>
            <a:ext cx="1542422" cy="890093"/>
          </a:xfrm>
          <a:prstGeom prst="rect">
            <a:avLst/>
          </a:prstGeom>
        </p:spPr>
      </p:pic>
    </p:spTree>
    <p:extLst>
      <p:ext uri="{BB962C8B-B14F-4D97-AF65-F5344CB8AC3E}">
        <p14:creationId xmlns:p14="http://schemas.microsoft.com/office/powerpoint/2010/main" val="380388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55095"/>
            <a:ext cx="7729728" cy="1188720"/>
          </a:xfrm>
        </p:spPr>
        <p:txBody>
          <a:bodyPr>
            <a:normAutofit/>
          </a:bodyPr>
          <a:lstStyle/>
          <a:p>
            <a:r>
              <a:rPr lang="en-US" dirty="0"/>
              <a:t>Preparing a </a:t>
            </a:r>
            <a:r>
              <a:rPr lang="en-US" dirty="0" smtClean="0"/>
              <a:t>Return Record </a:t>
            </a:r>
            <a:br>
              <a:rPr lang="en-US" dirty="0" smtClean="0"/>
            </a:br>
            <a:r>
              <a:rPr lang="en-US" dirty="0" smtClean="0"/>
              <a:t>(R </a:t>
            </a:r>
            <a:r>
              <a:rPr lang="en-US" dirty="0"/>
              <a:t>Record</a:t>
            </a:r>
            <a:r>
              <a:rPr lang="en-US" dirty="0" smtClean="0"/>
              <a:t>)</a:t>
            </a:r>
            <a:endParaRPr lang="en-US" dirty="0"/>
          </a:p>
        </p:txBody>
      </p:sp>
      <p:sp>
        <p:nvSpPr>
          <p:cNvPr id="5" name="Rectangle 4"/>
          <p:cNvSpPr/>
          <p:nvPr/>
        </p:nvSpPr>
        <p:spPr>
          <a:xfrm>
            <a:off x="4100935" y="6493669"/>
            <a:ext cx="3990130" cy="307777"/>
          </a:xfrm>
          <a:prstGeom prst="rect">
            <a:avLst/>
          </a:prstGeom>
        </p:spPr>
        <p:txBody>
          <a:bodyPr wrap="none">
            <a:spAutoFit/>
          </a:bodyPr>
          <a:lstStyle/>
          <a:p>
            <a:pPr algn="ctr"/>
            <a:r>
              <a:rPr lang="en-US" sz="1400" b="1" dirty="0">
                <a:latin typeface="Calibri" panose="020F0502020204030204" pitchFamily="34" charset="0"/>
                <a:cs typeface="Calibri" panose="020F0502020204030204" pitchFamily="34" charset="0"/>
              </a:rPr>
              <a:t>M= MANDATORY/ O= OPTIONAL/ C= CONDITIONAL</a:t>
            </a:r>
            <a:endParaRPr lang="en-US" sz="1400" dirty="0">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4753211"/>
              </p:ext>
            </p:extLst>
          </p:nvPr>
        </p:nvGraphicFramePr>
        <p:xfrm>
          <a:off x="2231136" y="3474870"/>
          <a:ext cx="7729727" cy="2595880"/>
        </p:xfrm>
        <a:graphic>
          <a:graphicData uri="http://schemas.openxmlformats.org/drawingml/2006/table">
            <a:tbl>
              <a:tblPr firstRow="1" bandRow="1">
                <a:tableStyleId>{5C22544A-7EE6-4342-B048-85BDC9FD1C3A}</a:tableStyleId>
              </a:tblPr>
              <a:tblGrid>
                <a:gridCol w="942988">
                  <a:extLst>
                    <a:ext uri="{9D8B030D-6E8A-4147-A177-3AD203B41FA5}">
                      <a16:colId xmlns:a16="http://schemas.microsoft.com/office/drawing/2014/main" val="3922748065"/>
                    </a:ext>
                  </a:extLst>
                </a:gridCol>
                <a:gridCol w="683173">
                  <a:extLst>
                    <a:ext uri="{9D8B030D-6E8A-4147-A177-3AD203B41FA5}">
                      <a16:colId xmlns:a16="http://schemas.microsoft.com/office/drawing/2014/main" val="1563888113"/>
                    </a:ext>
                  </a:extLst>
                </a:gridCol>
                <a:gridCol w="6103566">
                  <a:extLst>
                    <a:ext uri="{9D8B030D-6E8A-4147-A177-3AD203B41FA5}">
                      <a16:colId xmlns:a16="http://schemas.microsoft.com/office/drawing/2014/main" val="3883866496"/>
                    </a:ext>
                  </a:extLst>
                </a:gridCol>
              </a:tblGrid>
              <a:tr h="370840">
                <a:tc>
                  <a:txBody>
                    <a:bodyPr/>
                    <a:lstStyle/>
                    <a:p>
                      <a:r>
                        <a:rPr lang="en-US" sz="1050" dirty="0">
                          <a:latin typeface="+mn-lt"/>
                        </a:rPr>
                        <a:t>COLUMN</a:t>
                      </a:r>
                    </a:p>
                  </a:txBody>
                  <a:tcPr/>
                </a:tc>
                <a:tc>
                  <a:txBody>
                    <a:bodyPr/>
                    <a:lstStyle/>
                    <a:p>
                      <a:endParaRPr lang="en-US" sz="1050" dirty="0">
                        <a:latin typeface="+mn-lt"/>
                      </a:endParaRPr>
                    </a:p>
                  </a:txBody>
                  <a:tcPr/>
                </a:tc>
                <a:tc>
                  <a:txBody>
                    <a:bodyPr/>
                    <a:lstStyle/>
                    <a:p>
                      <a:pPr algn="ctr"/>
                      <a:r>
                        <a:rPr lang="en-US" sz="1050" dirty="0" smtClean="0">
                          <a:latin typeface="+mn-lt"/>
                        </a:rPr>
                        <a:t>COLUMN</a:t>
                      </a:r>
                      <a:r>
                        <a:rPr lang="en-US" sz="1050" baseline="0" dirty="0" smtClean="0">
                          <a:latin typeface="+mn-lt"/>
                        </a:rPr>
                        <a:t> DESCRIPTION/</a:t>
                      </a:r>
                      <a:r>
                        <a:rPr lang="en-US" sz="1050" dirty="0" smtClean="0">
                          <a:latin typeface="+mn-lt"/>
                        </a:rPr>
                        <a:t>INSTRUCTION</a:t>
                      </a:r>
                      <a:endParaRPr lang="en-US" sz="1050" dirty="0">
                        <a:latin typeface="+mn-lt"/>
                      </a:endParaRPr>
                    </a:p>
                  </a:txBody>
                  <a:tcPr/>
                </a:tc>
                <a:extLst>
                  <a:ext uri="{0D108BD9-81ED-4DB2-BD59-A6C34878D82A}">
                    <a16:rowId xmlns:a16="http://schemas.microsoft.com/office/drawing/2014/main" val="3918555147"/>
                  </a:ext>
                </a:extLst>
              </a:tr>
              <a:tr h="370840">
                <a:tc>
                  <a:txBody>
                    <a:bodyPr/>
                    <a:lstStyle/>
                    <a:p>
                      <a:pPr algn="ctr"/>
                      <a:r>
                        <a:rPr lang="en-US" sz="1050" b="1" dirty="0">
                          <a:latin typeface="+mj-lt"/>
                        </a:rPr>
                        <a:t>C</a:t>
                      </a:r>
                    </a:p>
                  </a:txBody>
                  <a:tcPr/>
                </a:tc>
                <a:tc>
                  <a:txBody>
                    <a:bodyPr/>
                    <a:lstStyle/>
                    <a:p>
                      <a:pPr algn="ctr"/>
                      <a:r>
                        <a:rPr lang="en-US" sz="1050" b="1" dirty="0">
                          <a:latin typeface="+mj-lt"/>
                        </a:rPr>
                        <a:t>M</a:t>
                      </a:r>
                    </a:p>
                  </a:txBody>
                  <a:tcPr/>
                </a:tc>
                <a:tc>
                  <a:txBody>
                    <a:bodyPr/>
                    <a:lstStyle/>
                    <a:p>
                      <a:r>
                        <a:rPr lang="en-US" sz="1050" b="0" dirty="0">
                          <a:solidFill>
                            <a:schemeClr val="tx2">
                              <a:lumMod val="50000"/>
                            </a:schemeClr>
                          </a:solidFill>
                          <a:latin typeface="+mj-lt"/>
                        </a:rPr>
                        <a:t>Change to current date</a:t>
                      </a:r>
                    </a:p>
                  </a:txBody>
                  <a:tcPr/>
                </a:tc>
                <a:extLst>
                  <a:ext uri="{0D108BD9-81ED-4DB2-BD59-A6C34878D82A}">
                    <a16:rowId xmlns:a16="http://schemas.microsoft.com/office/drawing/2014/main" val="1016795915"/>
                  </a:ext>
                </a:extLst>
              </a:tr>
              <a:tr h="370840">
                <a:tc>
                  <a:txBody>
                    <a:bodyPr/>
                    <a:lstStyle/>
                    <a:p>
                      <a:pPr algn="ctr"/>
                      <a:r>
                        <a:rPr lang="en-US" sz="1050" b="1" dirty="0">
                          <a:latin typeface="+mj-lt"/>
                        </a:rPr>
                        <a:t>F</a:t>
                      </a:r>
                    </a:p>
                  </a:txBody>
                  <a:tcPr/>
                </a:tc>
                <a:tc>
                  <a:txBody>
                    <a:bodyPr/>
                    <a:lstStyle/>
                    <a:p>
                      <a:pPr algn="ctr"/>
                      <a:r>
                        <a:rPr lang="en-US" sz="1050" b="1" dirty="0">
                          <a:latin typeface="+mj-lt"/>
                        </a:rPr>
                        <a:t>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2">
                              <a:lumMod val="50000"/>
                            </a:schemeClr>
                          </a:solidFill>
                          <a:latin typeface="+mj-lt"/>
                        </a:rPr>
                        <a:t>Change</a:t>
                      </a:r>
                      <a:r>
                        <a:rPr lang="en-US" sz="1050" b="0" baseline="0" dirty="0">
                          <a:solidFill>
                            <a:schemeClr val="tx2">
                              <a:lumMod val="50000"/>
                            </a:schemeClr>
                          </a:solidFill>
                          <a:latin typeface="+mj-lt"/>
                        </a:rPr>
                        <a:t> Record Type to the letter R (for Return)</a:t>
                      </a:r>
                      <a:endParaRPr lang="en-US" sz="1050" b="0" dirty="0">
                        <a:solidFill>
                          <a:schemeClr val="tx2">
                            <a:lumMod val="50000"/>
                          </a:schemeClr>
                        </a:solidFill>
                        <a:latin typeface="+mj-lt"/>
                      </a:endParaRPr>
                    </a:p>
                  </a:txBody>
                  <a:tcPr/>
                </a:tc>
                <a:extLst>
                  <a:ext uri="{0D108BD9-81ED-4DB2-BD59-A6C34878D82A}">
                    <a16:rowId xmlns:a16="http://schemas.microsoft.com/office/drawing/2014/main" val="1230255795"/>
                  </a:ext>
                </a:extLst>
              </a:tr>
              <a:tr h="370840">
                <a:tc>
                  <a:txBody>
                    <a:bodyPr/>
                    <a:lstStyle/>
                    <a:p>
                      <a:pPr algn="ctr"/>
                      <a:r>
                        <a:rPr lang="en-US" sz="1050" b="1" dirty="0">
                          <a:latin typeface="+mj-lt"/>
                        </a:rPr>
                        <a:t>BV</a:t>
                      </a:r>
                    </a:p>
                  </a:txBody>
                  <a:tcPr/>
                </a:tc>
                <a:tc>
                  <a:txBody>
                    <a:bodyPr/>
                    <a:lstStyle/>
                    <a:p>
                      <a:pPr algn="ctr"/>
                      <a:r>
                        <a:rPr lang="en-US" sz="1050" b="1" dirty="0">
                          <a:latin typeface="+mj-lt"/>
                        </a:rPr>
                        <a:t>C</a:t>
                      </a:r>
                    </a:p>
                  </a:txBody>
                  <a:tcPr/>
                </a:tc>
                <a:tc>
                  <a:txBody>
                    <a:bodyPr/>
                    <a:lstStyle/>
                    <a:p>
                      <a:pPr algn="l" fontAlgn="ctr"/>
                      <a:r>
                        <a:rPr lang="en-US" sz="1050" b="0" i="0" u="none" strike="noStrike" dirty="0">
                          <a:solidFill>
                            <a:schemeClr val="tx2">
                              <a:lumMod val="50000"/>
                            </a:schemeClr>
                          </a:solidFill>
                          <a:effectLst/>
                          <a:latin typeface="+mj-lt"/>
                        </a:rPr>
                        <a:t>Servicer is to use the drop-down box for this field indicating what has been done to the value in BU Amount of Shortage or Overage </a:t>
                      </a:r>
                    </a:p>
                  </a:txBody>
                  <a:tcPr marL="0" marR="0" marT="0" marB="0" anchor="ctr"/>
                </a:tc>
                <a:extLst>
                  <a:ext uri="{0D108BD9-81ED-4DB2-BD59-A6C34878D82A}">
                    <a16:rowId xmlns:a16="http://schemas.microsoft.com/office/drawing/2014/main" val="730055731"/>
                  </a:ext>
                </a:extLst>
              </a:tr>
              <a:tr h="370840">
                <a:tc>
                  <a:txBody>
                    <a:bodyPr/>
                    <a:lstStyle/>
                    <a:p>
                      <a:pPr algn="ctr"/>
                      <a:r>
                        <a:rPr lang="en-US" sz="1050" b="1" dirty="0">
                          <a:latin typeface="+mj-lt"/>
                        </a:rPr>
                        <a:t>BW</a:t>
                      </a:r>
                    </a:p>
                  </a:txBody>
                  <a:tcPr/>
                </a:tc>
                <a:tc>
                  <a:txBody>
                    <a:bodyPr/>
                    <a:lstStyle/>
                    <a:p>
                      <a:pPr algn="ctr"/>
                      <a:r>
                        <a:rPr lang="en-US" sz="1050" b="1" dirty="0">
                          <a:latin typeface="+mj-lt"/>
                        </a:rPr>
                        <a:t>C</a:t>
                      </a:r>
                    </a:p>
                  </a:txBody>
                  <a:tcPr/>
                </a:tc>
                <a:tc>
                  <a:txBody>
                    <a:bodyPr/>
                    <a:lstStyle/>
                    <a:p>
                      <a:pPr algn="l" fontAlgn="ctr"/>
                      <a:r>
                        <a:rPr lang="en-US" sz="1050" b="0" i="0" u="none" strike="noStrike" dirty="0">
                          <a:solidFill>
                            <a:schemeClr val="tx2">
                              <a:lumMod val="50000"/>
                            </a:schemeClr>
                          </a:solidFill>
                          <a:latin typeface="+mj-lt"/>
                        </a:rPr>
                        <a:t>ACH Return Number- Reference number that relates to the ACH/wire from the Servicer</a:t>
                      </a:r>
                    </a:p>
                  </a:txBody>
                  <a:tcPr marR="0" marT="0" marB="0" anchor="ctr"/>
                </a:tc>
                <a:extLst>
                  <a:ext uri="{0D108BD9-81ED-4DB2-BD59-A6C34878D82A}">
                    <a16:rowId xmlns:a16="http://schemas.microsoft.com/office/drawing/2014/main" val="110864130"/>
                  </a:ext>
                </a:extLst>
              </a:tr>
              <a:tr h="370840">
                <a:tc>
                  <a:txBody>
                    <a:bodyPr/>
                    <a:lstStyle/>
                    <a:p>
                      <a:pPr algn="ctr"/>
                      <a:r>
                        <a:rPr lang="en-US" sz="1050" b="1" dirty="0">
                          <a:latin typeface="+mj-lt"/>
                        </a:rPr>
                        <a:t>BX</a:t>
                      </a:r>
                    </a:p>
                  </a:txBody>
                  <a:tcPr/>
                </a:tc>
                <a:tc>
                  <a:txBody>
                    <a:bodyPr/>
                    <a:lstStyle/>
                    <a:p>
                      <a:pPr algn="ctr"/>
                      <a:r>
                        <a:rPr lang="en-US" sz="1050" b="1" dirty="0">
                          <a:latin typeface="+mj-lt"/>
                        </a:rPr>
                        <a:t>C</a:t>
                      </a:r>
                    </a:p>
                  </a:txBody>
                  <a:tcPr/>
                </a:tc>
                <a:tc>
                  <a:txBody>
                    <a:bodyPr/>
                    <a:lstStyle/>
                    <a:p>
                      <a:pPr algn="l" fontAlgn="ctr"/>
                      <a:r>
                        <a:rPr lang="en-US" sz="1050" b="0" i="0" u="none" strike="noStrike" dirty="0">
                          <a:solidFill>
                            <a:schemeClr val="tx2">
                              <a:lumMod val="50000"/>
                            </a:schemeClr>
                          </a:solidFill>
                          <a:latin typeface="+mj-lt"/>
                        </a:rPr>
                        <a:t>ACH Return Date- Servicer to input ACH return date</a:t>
                      </a:r>
                    </a:p>
                  </a:txBody>
                  <a:tcPr marR="0" marT="0" marB="0" anchor="ctr"/>
                </a:tc>
                <a:extLst>
                  <a:ext uri="{0D108BD9-81ED-4DB2-BD59-A6C34878D82A}">
                    <a16:rowId xmlns:a16="http://schemas.microsoft.com/office/drawing/2014/main" val="1167865159"/>
                  </a:ext>
                </a:extLst>
              </a:tr>
              <a:tr h="370840">
                <a:tc>
                  <a:txBody>
                    <a:bodyPr/>
                    <a:lstStyle/>
                    <a:p>
                      <a:pPr algn="ctr"/>
                      <a:r>
                        <a:rPr lang="en-US" sz="1050" b="1" dirty="0">
                          <a:latin typeface="+mj-lt"/>
                        </a:rPr>
                        <a:t>C</a:t>
                      </a:r>
                    </a:p>
                  </a:txBody>
                  <a:tcPr/>
                </a:tc>
                <a:tc>
                  <a:txBody>
                    <a:bodyPr/>
                    <a:lstStyle/>
                    <a:p>
                      <a:pPr algn="ctr"/>
                      <a:r>
                        <a:rPr lang="en-US" sz="1050" b="1" dirty="0">
                          <a:latin typeface="+mj-lt"/>
                        </a:rPr>
                        <a:t>M</a:t>
                      </a:r>
                    </a:p>
                  </a:txBody>
                  <a:tcPr/>
                </a:tc>
                <a:tc>
                  <a:txBody>
                    <a:bodyPr/>
                    <a:lstStyle/>
                    <a:p>
                      <a:r>
                        <a:rPr lang="en-US" sz="1050" b="0" dirty="0">
                          <a:solidFill>
                            <a:schemeClr val="tx2">
                              <a:lumMod val="50000"/>
                            </a:schemeClr>
                          </a:solidFill>
                          <a:latin typeface="+mj-lt"/>
                        </a:rPr>
                        <a:t>Change to current date</a:t>
                      </a:r>
                    </a:p>
                  </a:txBody>
                  <a:tcPr/>
                </a:tc>
                <a:extLst>
                  <a:ext uri="{0D108BD9-81ED-4DB2-BD59-A6C34878D82A}">
                    <a16:rowId xmlns:a16="http://schemas.microsoft.com/office/drawing/2014/main" val="3145721205"/>
                  </a:ext>
                </a:extLst>
              </a:tr>
            </a:tbl>
          </a:graphicData>
        </a:graphic>
      </p:graphicFrame>
      <p:sp>
        <p:nvSpPr>
          <p:cNvPr id="3" name="Rectangle 2"/>
          <p:cNvSpPr/>
          <p:nvPr/>
        </p:nvSpPr>
        <p:spPr>
          <a:xfrm>
            <a:off x="2231135" y="1854044"/>
            <a:ext cx="7729728" cy="1384995"/>
          </a:xfrm>
          <a:prstGeom prst="rect">
            <a:avLst/>
          </a:prstGeom>
        </p:spPr>
        <p:txBody>
          <a:bodyPr wrap="square">
            <a:spAutoFit/>
          </a:bodyPr>
          <a:lstStyle/>
          <a:p>
            <a:pPr>
              <a:buNone/>
            </a:pPr>
            <a:r>
              <a:rPr lang="en-US" sz="1400" dirty="0">
                <a:latin typeface="Calibri" panose="020F0502020204030204" pitchFamily="34" charset="0"/>
                <a:cs typeface="Calibri" panose="020F0502020204030204" pitchFamily="34" charset="0"/>
              </a:rPr>
              <a:t>It is sometimes necessary for the lender /servicer to return funds to the state due to an overage payment, funds that could not be applied due to loan delinquency, the loan was service released to another lender/servicer or the monthly payment amount decreased.  In the event that funds have to be returned to the state, a Return Record will need to be sent. The </a:t>
            </a:r>
            <a:r>
              <a:rPr lang="en-US" sz="1400" b="1" u="sng" dirty="0">
                <a:latin typeface="Calibri" panose="020F0502020204030204" pitchFamily="34" charset="0"/>
                <a:cs typeface="Calibri" panose="020F0502020204030204" pitchFamily="34" charset="0"/>
              </a:rPr>
              <a:t>R</a:t>
            </a:r>
            <a:r>
              <a:rPr lang="en-US" sz="1400" dirty="0">
                <a:latin typeface="Calibri" panose="020F0502020204030204" pitchFamily="34" charset="0"/>
                <a:cs typeface="Calibri" panose="020F0502020204030204" pitchFamily="34" charset="0"/>
              </a:rPr>
              <a:t> Record helps our Accounting team identify for whom the funds are being returned.  Please use the instructions below to complete a </a:t>
            </a:r>
            <a:r>
              <a:rPr lang="en-US" sz="1400" b="1" u="sng" dirty="0">
                <a:latin typeface="Calibri" panose="020F0502020204030204" pitchFamily="34" charset="0"/>
                <a:cs typeface="Calibri" panose="020F0502020204030204" pitchFamily="34" charset="0"/>
              </a:rPr>
              <a:t>R</a:t>
            </a:r>
            <a:r>
              <a:rPr lang="en-US" sz="1400" dirty="0">
                <a:latin typeface="Calibri" panose="020F0502020204030204" pitchFamily="34" charset="0"/>
                <a:cs typeface="Calibri" panose="020F0502020204030204" pitchFamily="34" charset="0"/>
              </a:rPr>
              <a:t> Record.</a:t>
            </a:r>
          </a:p>
        </p:txBody>
      </p:sp>
      <p:pic>
        <p:nvPicPr>
          <p:cNvPr id="4" name="Picture 3"/>
          <p:cNvPicPr>
            <a:picLocks noChangeAspect="1"/>
          </p:cNvPicPr>
          <p:nvPr/>
        </p:nvPicPr>
        <p:blipFill>
          <a:blip r:embed="rId2"/>
          <a:stretch>
            <a:fillRect/>
          </a:stretch>
        </p:blipFill>
        <p:spPr>
          <a:xfrm>
            <a:off x="10514410" y="5855206"/>
            <a:ext cx="1542422" cy="890093"/>
          </a:xfrm>
          <a:prstGeom prst="rect">
            <a:avLst/>
          </a:prstGeom>
        </p:spPr>
      </p:pic>
    </p:spTree>
    <p:extLst>
      <p:ext uri="{BB962C8B-B14F-4D97-AF65-F5344CB8AC3E}">
        <p14:creationId xmlns:p14="http://schemas.microsoft.com/office/powerpoint/2010/main" val="3442334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33769"/>
            <a:ext cx="7729728" cy="1188720"/>
          </a:xfrm>
        </p:spPr>
        <p:txBody>
          <a:bodyPr/>
          <a:lstStyle/>
          <a:p>
            <a:r>
              <a:rPr lang="en-US" dirty="0"/>
              <a:t>CDF FILE NAMING CONVENTION</a:t>
            </a:r>
          </a:p>
        </p:txBody>
      </p:sp>
      <p:sp>
        <p:nvSpPr>
          <p:cNvPr id="3" name="Content Placeholder 2"/>
          <p:cNvSpPr>
            <a:spLocks noGrp="1"/>
          </p:cNvSpPr>
          <p:nvPr>
            <p:ph idx="1"/>
          </p:nvPr>
        </p:nvSpPr>
        <p:spPr>
          <a:xfrm>
            <a:off x="2231136" y="2007476"/>
            <a:ext cx="7729728" cy="4729656"/>
          </a:xfrm>
        </p:spPr>
        <p:txBody>
          <a:bodyPr>
            <a:normAutofit fontScale="62500" lnSpcReduction="20000"/>
          </a:bodyPr>
          <a:lstStyle/>
          <a:p>
            <a:pPr marL="0" marR="0" indent="0">
              <a:lnSpc>
                <a:spcPct val="115000"/>
              </a:lnSpc>
              <a:spcBef>
                <a:spcPts val="0"/>
              </a:spcBef>
              <a:spcAft>
                <a:spcPts val="0"/>
              </a:spcAft>
              <a:buNone/>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To ensure all Common Data </a:t>
            </a:r>
            <a:r>
              <a:rPr lang="en-US" sz="23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Files </a:t>
            </a: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are processed correctly by both automated and manual protocols, it is essential to verify that all records conform to an agreed upon naming convention before submitting a file to a state administering agency or servicer. Shown below is a common naming convention used with a servicer’s automated CDF process. </a:t>
            </a:r>
          </a:p>
          <a:p>
            <a:pPr marL="0" marR="0">
              <a:lnSpc>
                <a:spcPct val="115000"/>
              </a:lnSpc>
              <a:spcBef>
                <a:spcPts val="0"/>
              </a:spcBef>
              <a:spcAft>
                <a:spcPts val="0"/>
              </a:spcAft>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028700" lvl="1" indent="-342900">
              <a:lnSpc>
                <a:spcPct val="115000"/>
              </a:lnSpc>
              <a:spcBef>
                <a:spcPts val="0"/>
              </a:spcBef>
              <a:buFont typeface="Symbol" panose="05050102010706020507" pitchFamily="18" charset="2"/>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When sending file from </a:t>
            </a: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rPr>
              <a:t>State to Servicer</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StateID_HAF_ServicerName_FromState_YYYYMMDD_01</a:t>
            </a:r>
          </a:p>
          <a:p>
            <a:pPr marL="1028700" lvl="1" indent="-342900">
              <a:lnSpc>
                <a:spcPct val="115000"/>
              </a:lnSpc>
              <a:spcBef>
                <a:spcPts val="0"/>
              </a:spcBef>
              <a:buFont typeface="Symbol" panose="05050102010706020507" pitchFamily="18" charset="2"/>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When sending file from </a:t>
            </a: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rPr>
              <a:t>Servicer to State</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StateID_HAF_ServicerName_ToState_YYYYMMDD_01</a:t>
            </a:r>
          </a:p>
          <a:p>
            <a:pPr marR="0" lvl="0">
              <a:lnSpc>
                <a:spcPct val="115000"/>
              </a:lnSpc>
              <a:spcBef>
                <a:spcPts val="0"/>
              </a:spcBef>
              <a:spcAft>
                <a:spcPts val="0"/>
              </a:spcAft>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485900" lvl="2" indent="-342900">
              <a:lnSpc>
                <a:spcPct val="115000"/>
              </a:lnSpc>
              <a:spcBef>
                <a:spcPts val="0"/>
              </a:spcBef>
              <a:buFont typeface="Calibri" panose="020F050202020403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StateID</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is the two-letter abbreviation commonly used for that state </a:t>
            </a:r>
            <a:r>
              <a:rPr lang="en-US" sz="1700" i="1" dirty="0">
                <a:solidFill>
                  <a:schemeClr val="tx1"/>
                </a:solidFill>
                <a:latin typeface="Calibri" panose="020F0502020204030204" pitchFamily="34" charset="0"/>
                <a:ea typeface="Calibri" panose="020F0502020204030204" pitchFamily="34" charset="0"/>
                <a:cs typeface="Calibri" panose="020F0502020204030204" pitchFamily="34" charset="0"/>
              </a:rPr>
              <a:t>(See CDF v.7.3 Data Dictionary for more information)</a:t>
            </a:r>
          </a:p>
          <a:p>
            <a:pPr marL="1485900" lvl="2" indent="-342900">
              <a:lnSpc>
                <a:spcPct val="115000"/>
              </a:lnSpc>
              <a:spcBef>
                <a:spcPts val="0"/>
              </a:spcBef>
              <a:buFont typeface="Calibri" panose="020F050202020403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Next three characters identify the Homeowner Assistance Fund (HAF)</a:t>
            </a:r>
          </a:p>
          <a:p>
            <a:pPr marL="1485900" lvl="2" indent="-342900">
              <a:lnSpc>
                <a:spcPct val="115000"/>
              </a:lnSpc>
              <a:spcBef>
                <a:spcPts val="0"/>
              </a:spcBef>
              <a:spcAft>
                <a:spcPts val="1000"/>
              </a:spcAft>
              <a:buFont typeface="Calibri" panose="020F050202020403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Next three characters identify the servicer (SER)  </a:t>
            </a:r>
          </a:p>
          <a:p>
            <a:pPr>
              <a:lnSpc>
                <a:spcPct val="115000"/>
              </a:lnSpc>
              <a:spcBef>
                <a:spcPts val="0"/>
              </a:spcBef>
              <a:spcAft>
                <a:spcPts val="1000"/>
              </a:spcAft>
            </a:pP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PRO TIP: During the Servicer registration/on-boarding process, HAF administering agencies will work with servicers to obtain the three (SER) characters, develop an agreed upon naming convention for their CDF and more. Servicers with highly automated CDF processes are likely to have more rigid CDF naming conventions, while smaller servicers may be more flexible. </a:t>
            </a:r>
          </a:p>
          <a:p>
            <a:pPr lvl="0"/>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FILE NAMING HACK: Using the file sent to you by the state, click “File”</a:t>
            </a:r>
            <a:r>
              <a:rPr lang="en-US" sz="1700" dirty="0">
                <a:latin typeface="Calibri" panose="020F0502020204030204" pitchFamily="34" charset="0"/>
                <a:cs typeface="Calibri" panose="020F0502020204030204" pitchFamily="34" charset="0"/>
              </a:rPr>
              <a:t>  at the top left of the Excel file</a:t>
            </a:r>
            <a:r>
              <a:rPr lang="en-US" sz="1700" dirty="0">
                <a:latin typeface="Calibri" panose="020F0502020204030204" pitchFamily="34" charset="0"/>
                <a:cs typeface="Calibri" panose="020F0502020204030204" pitchFamily="34" charset="0"/>
                <a:sym typeface="Wingdings" panose="05000000000000000000" pitchFamily="2" charset="2"/>
              </a:rPr>
              <a:t> Choose the “Save As” option Save the file using the Servicer to State Naming Convention shown above.</a:t>
            </a:r>
            <a:endParaRPr lang="en-US" sz="1700" b="1" dirty="0">
              <a:latin typeface="Calibri" panose="020F0502020204030204" pitchFamily="34" charset="0"/>
              <a:cs typeface="Calibri" panose="020F0502020204030204" pitchFamily="34" charset="0"/>
            </a:endParaRPr>
          </a:p>
          <a:p>
            <a:pPr lvl="0" algn="ctr">
              <a:buNone/>
            </a:pPr>
            <a:r>
              <a:rPr lang="en-US" sz="2000" b="1" dirty="0">
                <a:latin typeface="Calibri" panose="020F0502020204030204" pitchFamily="34" charset="0"/>
                <a:cs typeface="Calibri" panose="020F0502020204030204" pitchFamily="34" charset="0"/>
              </a:rPr>
              <a:t>Note:</a:t>
            </a:r>
            <a:r>
              <a:rPr lang="en-US" sz="2000" dirty="0">
                <a:latin typeface="Calibri" panose="020F0502020204030204" pitchFamily="34" charset="0"/>
                <a:cs typeface="Calibri" panose="020F0502020204030204" pitchFamily="34" charset="0"/>
              </a:rPr>
              <a:t> file extensions (last two digits of the file name) will change based on the number of files sent from you on that date.  </a:t>
            </a:r>
          </a:p>
          <a:p>
            <a:pPr lvl="0" algn="ctr">
              <a:buNone/>
            </a:pPr>
            <a:r>
              <a:rPr lang="en-US" sz="2000" dirty="0">
                <a:latin typeface="Calibri" panose="020F0502020204030204" pitchFamily="34" charset="0"/>
                <a:cs typeface="Calibri" panose="020F0502020204030204" pitchFamily="34" charset="0"/>
              </a:rPr>
              <a:t>For example, if you’ve sent five files on 01/22/2022 then your fifth file extension will be </a:t>
            </a:r>
            <a:r>
              <a:rPr lang="en-US" sz="2000" b="1" dirty="0">
                <a:latin typeface="Calibri" panose="020F0502020204030204" pitchFamily="34" charset="0"/>
                <a:cs typeface="Calibri" panose="020F0502020204030204" pitchFamily="34" charset="0"/>
              </a:rPr>
              <a:t>_05</a:t>
            </a:r>
            <a:endParaRPr lang="en-US" sz="2300" dirty="0">
              <a:latin typeface="Calibri" panose="020F0502020204030204" pitchFamily="34" charset="0"/>
              <a:cs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10522431" y="5855060"/>
            <a:ext cx="1542422" cy="890093"/>
          </a:xfrm>
          <a:prstGeom prst="rect">
            <a:avLst/>
          </a:prstGeom>
        </p:spPr>
      </p:pic>
    </p:spTree>
    <p:extLst>
      <p:ext uri="{BB962C8B-B14F-4D97-AF65-F5344CB8AC3E}">
        <p14:creationId xmlns:p14="http://schemas.microsoft.com/office/powerpoint/2010/main" val="2443313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CDF Frequently Asked Questions</a:t>
            </a:r>
          </a:p>
        </p:txBody>
      </p:sp>
      <p:sp>
        <p:nvSpPr>
          <p:cNvPr id="3" name="Content Placeholder 2"/>
          <p:cNvSpPr>
            <a:spLocks noGrp="1"/>
          </p:cNvSpPr>
          <p:nvPr>
            <p:ph idx="1"/>
          </p:nvPr>
        </p:nvSpPr>
        <p:spPr>
          <a:xfrm>
            <a:off x="6736080" y="157655"/>
            <a:ext cx="4815840" cy="6970258"/>
          </a:xfrm>
        </p:spPr>
        <p:txBody>
          <a:bodyPr>
            <a:normAutofit fontScale="62500" lnSpcReduction="20000"/>
          </a:bodyPr>
          <a:lstStyle/>
          <a:p>
            <a:pPr>
              <a:buNone/>
            </a:pPr>
            <a:r>
              <a:rPr lang="en-US" sz="2200" b="1" dirty="0">
                <a:latin typeface="Arial Narrow" panose="020B0606020202030204" pitchFamily="34" charset="0"/>
              </a:rPr>
              <a:t>Q</a:t>
            </a:r>
            <a:r>
              <a:rPr lang="en-US" sz="2200" dirty="0">
                <a:latin typeface="Arial Narrow" panose="020B0606020202030204" pitchFamily="34" charset="0"/>
              </a:rPr>
              <a:t>: Why do I have to complete records?</a:t>
            </a:r>
          </a:p>
          <a:p>
            <a:pPr>
              <a:buNone/>
            </a:pPr>
            <a:r>
              <a:rPr lang="en-US" sz="2200" b="1" dirty="0">
                <a:latin typeface="Arial Narrow" panose="020B0606020202030204" pitchFamily="34" charset="0"/>
              </a:rPr>
              <a:t>A</a:t>
            </a:r>
            <a:r>
              <a:rPr lang="en-US" sz="2200" dirty="0">
                <a:latin typeface="Arial Narrow" panose="020B0606020202030204" pitchFamily="34" charset="0"/>
              </a:rPr>
              <a:t>: </a:t>
            </a:r>
            <a:r>
              <a:rPr lang="en-US" sz="2200" b="1" dirty="0">
                <a:solidFill>
                  <a:schemeClr val="accent1">
                    <a:lumMod val="50000"/>
                  </a:schemeClr>
                </a:solidFill>
                <a:latin typeface="Arial Narrow" panose="020B0606020202030204" pitchFamily="34" charset="0"/>
              </a:rPr>
              <a:t>The U.S. Department of Treasury created a way for the state HFA and the lender/servicer to “communicate” with one another on behalf of the homeowner. The Common Data File or “Records” allows the lender and the HFA to transmit preliminary loan information back and forth.  “Records” also allow the lender as well as the HFA to track payments, overages/shortages, loan transfers, etc.</a:t>
            </a:r>
          </a:p>
          <a:p>
            <a:pPr>
              <a:buNone/>
            </a:pPr>
            <a:r>
              <a:rPr lang="en-US" sz="2200" b="1" dirty="0">
                <a:latin typeface="Arial Narrow" panose="020B0606020202030204" pitchFamily="34" charset="0"/>
              </a:rPr>
              <a:t>Q</a:t>
            </a:r>
            <a:r>
              <a:rPr lang="en-US" sz="2200" dirty="0">
                <a:latin typeface="Arial Narrow" panose="020B0606020202030204" pitchFamily="34" charset="0"/>
              </a:rPr>
              <a:t>:Why do I have to complete Columns AY and AZ if the amounts are included in the past due (Column AB)?</a:t>
            </a:r>
          </a:p>
          <a:p>
            <a:pPr>
              <a:buNone/>
            </a:pPr>
            <a:r>
              <a:rPr lang="en-US" sz="2200" b="1" dirty="0">
                <a:latin typeface="Arial Narrow" panose="020B0606020202030204" pitchFamily="34" charset="0"/>
              </a:rPr>
              <a:t>A</a:t>
            </a:r>
            <a:r>
              <a:rPr lang="en-US" sz="2200" dirty="0">
                <a:latin typeface="Arial Narrow" panose="020B0606020202030204" pitchFamily="34" charset="0"/>
              </a:rPr>
              <a:t>: </a:t>
            </a:r>
            <a:r>
              <a:rPr lang="en-US" sz="2200" b="1" dirty="0">
                <a:solidFill>
                  <a:schemeClr val="accent1">
                    <a:lumMod val="50000"/>
                  </a:schemeClr>
                </a:solidFill>
                <a:latin typeface="Arial Narrow" panose="020B0606020202030204" pitchFamily="34" charset="0"/>
              </a:rPr>
              <a:t>Our goal is to bring the homeowner as current as we possibly can.  A detailed breakdown of the past due amount is needed so that the correct amount can be reserved for the homeowner.</a:t>
            </a:r>
          </a:p>
          <a:p>
            <a:pPr>
              <a:buNone/>
            </a:pPr>
            <a:r>
              <a:rPr lang="en-US" sz="2200" b="1" dirty="0">
                <a:latin typeface="Arial Narrow" panose="020B0606020202030204" pitchFamily="34" charset="0"/>
              </a:rPr>
              <a:t>Q</a:t>
            </a:r>
            <a:r>
              <a:rPr lang="en-US" sz="2200" dirty="0">
                <a:latin typeface="Arial Narrow" panose="020B0606020202030204" pitchFamily="34" charset="0"/>
              </a:rPr>
              <a:t>: How do I respond to an A, D, or T Record?</a:t>
            </a:r>
          </a:p>
          <a:p>
            <a:pPr>
              <a:buNone/>
            </a:pPr>
            <a:r>
              <a:rPr lang="en-US" sz="2200" b="1" dirty="0">
                <a:latin typeface="Arial Narrow" panose="020B0606020202030204" pitchFamily="34" charset="0"/>
              </a:rPr>
              <a:t>A</a:t>
            </a:r>
            <a:r>
              <a:rPr lang="en-US" sz="2200" dirty="0">
                <a:latin typeface="Arial Narrow" panose="020B0606020202030204" pitchFamily="34" charset="0"/>
              </a:rPr>
              <a:t>: </a:t>
            </a:r>
            <a:r>
              <a:rPr lang="en-US" sz="2200" b="1" dirty="0">
                <a:solidFill>
                  <a:schemeClr val="accent1">
                    <a:lumMod val="50000"/>
                  </a:schemeClr>
                </a:solidFill>
                <a:latin typeface="Arial Narrow" panose="020B0606020202030204" pitchFamily="34" charset="0"/>
              </a:rPr>
              <a:t>No response is required when receiving these records from the state. These records are informative; making the lender/servicer aware of Approvals, Denials and Terminations.</a:t>
            </a:r>
          </a:p>
          <a:p>
            <a:pPr>
              <a:buNone/>
            </a:pPr>
            <a:r>
              <a:rPr lang="en-US" sz="2200" b="1" dirty="0">
                <a:latin typeface="Arial Narrow" panose="020B0606020202030204" pitchFamily="34" charset="0"/>
              </a:rPr>
              <a:t>Q</a:t>
            </a:r>
            <a:r>
              <a:rPr lang="en-US" sz="2200" dirty="0">
                <a:latin typeface="Arial Narrow" panose="020B0606020202030204" pitchFamily="34" charset="0"/>
              </a:rPr>
              <a:t>: Why do we need to change the file name?</a:t>
            </a:r>
          </a:p>
          <a:p>
            <a:pPr>
              <a:buNone/>
            </a:pPr>
            <a:r>
              <a:rPr lang="en-US" sz="2200" b="1" dirty="0">
                <a:latin typeface="Arial Narrow" panose="020B0606020202030204" pitchFamily="34" charset="0"/>
              </a:rPr>
              <a:t>A</a:t>
            </a:r>
            <a:r>
              <a:rPr lang="en-US" sz="2200" dirty="0">
                <a:latin typeface="Arial Narrow" panose="020B0606020202030204" pitchFamily="34" charset="0"/>
              </a:rPr>
              <a:t>: </a:t>
            </a:r>
            <a:r>
              <a:rPr lang="en-US" sz="2200" b="1" dirty="0">
                <a:solidFill>
                  <a:schemeClr val="accent1">
                    <a:lumMod val="50000"/>
                  </a:schemeClr>
                </a:solidFill>
                <a:latin typeface="Arial Narrow" panose="020B0606020202030204" pitchFamily="34" charset="0"/>
              </a:rPr>
              <a:t>Changing the file name allows for accurate record tracking and processing.</a:t>
            </a:r>
          </a:p>
          <a:p>
            <a:pPr>
              <a:buNone/>
            </a:pPr>
            <a:r>
              <a:rPr lang="en-US" sz="2200" b="1" dirty="0">
                <a:latin typeface="Arial Narrow" panose="020B0606020202030204" pitchFamily="34" charset="0"/>
              </a:rPr>
              <a:t>Q</a:t>
            </a:r>
            <a:r>
              <a:rPr lang="en-US" sz="2200" dirty="0">
                <a:latin typeface="Arial Narrow" panose="020B0606020202030204" pitchFamily="34" charset="0"/>
              </a:rPr>
              <a:t>: Is it ok to recycle previously sent P Records for ACH transactions currently received?</a:t>
            </a:r>
          </a:p>
          <a:p>
            <a:pPr>
              <a:buNone/>
            </a:pPr>
            <a:r>
              <a:rPr lang="en-US" sz="2200" b="1" dirty="0">
                <a:latin typeface="Arial Narrow" panose="020B0606020202030204" pitchFamily="34" charset="0"/>
              </a:rPr>
              <a:t>A</a:t>
            </a:r>
            <a:r>
              <a:rPr lang="en-US" sz="2200" b="1" dirty="0">
                <a:solidFill>
                  <a:schemeClr val="accent1">
                    <a:lumMod val="50000"/>
                  </a:schemeClr>
                </a:solidFill>
                <a:latin typeface="Arial Narrow" panose="020B0606020202030204" pitchFamily="34" charset="0"/>
              </a:rPr>
              <a:t>: </a:t>
            </a:r>
            <a:r>
              <a:rPr lang="en-US" sz="2200" b="1">
                <a:solidFill>
                  <a:schemeClr val="accent1">
                    <a:lumMod val="50000"/>
                  </a:schemeClr>
                </a:solidFill>
                <a:latin typeface="Arial Narrow" panose="020B0606020202030204" pitchFamily="34" charset="0"/>
              </a:rPr>
              <a:t>CDF </a:t>
            </a:r>
            <a:r>
              <a:rPr lang="en-US" sz="2200" b="1" smtClean="0">
                <a:solidFill>
                  <a:schemeClr val="accent1">
                    <a:lumMod val="50000"/>
                  </a:schemeClr>
                </a:solidFill>
                <a:latin typeface="Arial Narrow" panose="020B0606020202030204" pitchFamily="34" charset="0"/>
              </a:rPr>
              <a:t>suggests </a:t>
            </a:r>
            <a:r>
              <a:rPr lang="en-US" sz="2200" b="1" dirty="0">
                <a:solidFill>
                  <a:schemeClr val="accent1">
                    <a:lumMod val="50000"/>
                  </a:schemeClr>
                </a:solidFill>
                <a:latin typeface="Arial Narrow" panose="020B0606020202030204" pitchFamily="34" charset="0"/>
              </a:rPr>
              <a:t>that you create a new P Record using the current B Record issued by the state, changing the necessary columns. (Please see instructions for completing a P Record.)</a:t>
            </a:r>
          </a:p>
          <a:p>
            <a:pPr>
              <a:buNone/>
            </a:pPr>
            <a:r>
              <a:rPr lang="en-US" sz="2200" b="1" dirty="0">
                <a:latin typeface="Arial Narrow" panose="020B0606020202030204" pitchFamily="34" charset="0"/>
              </a:rPr>
              <a:t>Q</a:t>
            </a:r>
            <a:r>
              <a:rPr lang="en-US" sz="2200" dirty="0">
                <a:latin typeface="Arial Narrow" panose="020B0606020202030204" pitchFamily="34" charset="0"/>
              </a:rPr>
              <a:t>: How soon should a P Record be sent after receiving funds from the state?</a:t>
            </a:r>
          </a:p>
          <a:p>
            <a:pPr>
              <a:buNone/>
            </a:pPr>
            <a:r>
              <a:rPr lang="en-US" sz="2200" b="1" dirty="0">
                <a:latin typeface="Arial Narrow" panose="020B0606020202030204" pitchFamily="34" charset="0"/>
              </a:rPr>
              <a:t>A</a:t>
            </a:r>
            <a:r>
              <a:rPr lang="en-US" sz="2200" dirty="0">
                <a:latin typeface="Arial Narrow" panose="020B0606020202030204" pitchFamily="34" charset="0"/>
              </a:rPr>
              <a:t>: </a:t>
            </a:r>
            <a:r>
              <a:rPr lang="en-US" sz="2200" b="1" dirty="0">
                <a:solidFill>
                  <a:schemeClr val="accent1">
                    <a:lumMod val="50000"/>
                  </a:schemeClr>
                </a:solidFill>
                <a:latin typeface="Arial Narrow" panose="020B0606020202030204" pitchFamily="34" charset="0"/>
              </a:rPr>
              <a:t>Best Practices: P Records should be sent no later than 7 days after receiving the funds from the state.  Please be sure that the funds have been applied to the homeowner’s account.</a:t>
            </a:r>
          </a:p>
          <a:p>
            <a:endParaRPr lang="en-US" dirty="0"/>
          </a:p>
        </p:txBody>
      </p:sp>
    </p:spTree>
    <p:extLst>
      <p:ext uri="{BB962C8B-B14F-4D97-AF65-F5344CB8AC3E}">
        <p14:creationId xmlns:p14="http://schemas.microsoft.com/office/powerpoint/2010/main" val="151372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Missouri Safhr for </a:t>
            </a:r>
            <a:br>
              <a:rPr lang="en-US" dirty="0" smtClean="0"/>
            </a:br>
            <a:r>
              <a:rPr lang="en-US" dirty="0" smtClean="0"/>
              <a:t>homeowners PROGRAM</a:t>
            </a:r>
            <a:endParaRPr lang="en-US" dirty="0"/>
          </a:p>
        </p:txBody>
      </p:sp>
      <p:sp>
        <p:nvSpPr>
          <p:cNvPr id="4" name="Rectangle 3"/>
          <p:cNvSpPr/>
          <p:nvPr/>
        </p:nvSpPr>
        <p:spPr>
          <a:xfrm>
            <a:off x="1762699" y="2830414"/>
            <a:ext cx="8198165" cy="3046988"/>
          </a:xfrm>
          <a:prstGeom prst="rect">
            <a:avLst/>
          </a:prstGeom>
        </p:spPr>
        <p:txBody>
          <a:bodyPr wrap="square">
            <a:spAutoFit/>
          </a:bodyPr>
          <a:lstStyle/>
          <a:p>
            <a:pPr algn="ctr" fontAlgn="base">
              <a:spcBef>
                <a:spcPct val="0"/>
              </a:spcBef>
              <a:spcAft>
                <a:spcPct val="0"/>
              </a:spcAft>
            </a:pPr>
            <a:r>
              <a:rPr lang="en-US" sz="2400" b="1" dirty="0" smtClean="0">
                <a:latin typeface="Calibri" panose="020F0502020204030204" pitchFamily="34" charset="0"/>
                <a:ea typeface="Calibri" panose="020F0502020204030204" pitchFamily="34" charset="0"/>
                <a:cs typeface="Calibri" panose="020F0502020204030204" pitchFamily="34" charset="0"/>
              </a:rPr>
              <a:t>Servicer </a:t>
            </a:r>
            <a:r>
              <a:rPr lang="en-US" sz="2400" b="1" dirty="0">
                <a:latin typeface="Calibri" panose="020F0502020204030204" pitchFamily="34" charset="0"/>
                <a:ea typeface="Calibri" panose="020F0502020204030204" pitchFamily="34" charset="0"/>
                <a:cs typeface="Calibri" panose="020F0502020204030204" pitchFamily="34" charset="0"/>
              </a:rPr>
              <a:t>Mailbox: </a:t>
            </a:r>
            <a:r>
              <a:rPr lang="en-US" sz="2400" dirty="0" smtClean="0">
                <a:latin typeface="Calibri" panose="020F0502020204030204" pitchFamily="34" charset="0"/>
                <a:ea typeface="Calibri" panose="020F0502020204030204" pitchFamily="34" charset="0"/>
                <a:cs typeface="Calibri" panose="020F0502020204030204" pitchFamily="34" charset="0"/>
                <a:hlinkClick r:id="rId2"/>
              </a:rPr>
              <a:t>SAFHR.Servicer@mhdc.com</a:t>
            </a: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algn="ctr" fontAlgn="base">
              <a:spcBef>
                <a:spcPct val="0"/>
              </a:spcBef>
              <a:spcAft>
                <a:spcPct val="0"/>
              </a:spcAf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fontAlgn="base">
              <a:spcBef>
                <a:spcPct val="0"/>
              </a:spcBef>
              <a:spcAft>
                <a:spcPct val="0"/>
              </a:spcAft>
            </a:pPr>
            <a:r>
              <a:rPr lang="en-US" sz="2400" b="1" dirty="0" smtClean="0">
                <a:latin typeface="Calibri" panose="020F0502020204030204" pitchFamily="34" charset="0"/>
                <a:ea typeface="Calibri" panose="020F0502020204030204" pitchFamily="34" charset="0"/>
                <a:cs typeface="Calibri" panose="020F0502020204030204" pitchFamily="34" charset="0"/>
              </a:rPr>
              <a:t>Servicer Marketing Kit and More: </a:t>
            </a:r>
          </a:p>
          <a:p>
            <a:pPr algn="ctr" fontAlgn="base">
              <a:spcBef>
                <a:spcPct val="0"/>
              </a:spcBef>
              <a:spcAft>
                <a:spcPct val="0"/>
              </a:spcAft>
            </a:pPr>
            <a:r>
              <a:rPr lang="en-US" sz="2400" dirty="0" smtClean="0">
                <a:latin typeface="Calibri" panose="020F0502020204030204" pitchFamily="34" charset="0"/>
                <a:ea typeface="Calibri" panose="020F0502020204030204" pitchFamily="34" charset="0"/>
                <a:cs typeface="Calibri" panose="020F0502020204030204" pitchFamily="34" charset="0"/>
                <a:hlinkClick r:id="rId3"/>
              </a:rPr>
              <a:t>www.mohousingresouces.com/mortgage-servicers</a:t>
            </a:r>
            <a:r>
              <a:rPr lang="en-US" sz="2400" b="1" dirty="0" smtClean="0">
                <a:latin typeface="Calibri" panose="020F0502020204030204" pitchFamily="34" charset="0"/>
                <a:ea typeface="Calibri" panose="020F0502020204030204" pitchFamily="34" charset="0"/>
                <a:cs typeface="Calibri" panose="020F0502020204030204" pitchFamily="34" charset="0"/>
              </a:rPr>
              <a:t> </a:t>
            </a:r>
          </a:p>
          <a:p>
            <a:pPr algn="ctr" fontAlgn="base">
              <a:spcBef>
                <a:spcPct val="0"/>
              </a:spcBef>
              <a:spcAft>
                <a:spcPct val="0"/>
              </a:spcAf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fontAlgn="base">
              <a:spcBef>
                <a:spcPct val="0"/>
              </a:spcBef>
              <a:spcAft>
                <a:spcPct val="0"/>
              </a:spcAft>
            </a:pPr>
            <a:r>
              <a:rPr lang="en-US" sz="2400" b="1" dirty="0" smtClean="0">
                <a:latin typeface="Calibri" panose="020F0502020204030204" pitchFamily="34" charset="0"/>
                <a:ea typeface="Calibri" panose="020F0502020204030204" pitchFamily="34" charset="0"/>
                <a:cs typeface="Calibri" panose="020F0502020204030204" pitchFamily="34" charset="0"/>
              </a:rPr>
              <a:t>Homeowner Inquiries:</a:t>
            </a:r>
          </a:p>
          <a:p>
            <a:pPr algn="ctr" fontAlgn="base">
              <a:spcBef>
                <a:spcPct val="0"/>
              </a:spcBef>
              <a:spcAft>
                <a:spcPct val="0"/>
              </a:spcAft>
            </a:pPr>
            <a:r>
              <a:rPr lang="en-US" sz="2400" dirty="0" smtClean="0">
                <a:latin typeface="Calibri" panose="020F0502020204030204" pitchFamily="34" charset="0"/>
                <a:ea typeface="Calibri" panose="020F0502020204030204" pitchFamily="34" charset="0"/>
                <a:cs typeface="Calibri" panose="020F0502020204030204" pitchFamily="34" charset="0"/>
              </a:rPr>
              <a:t>1-833-541-1599</a:t>
            </a:r>
          </a:p>
          <a:p>
            <a:pPr algn="ctr" fontAlgn="base">
              <a:spcBef>
                <a:spcPct val="0"/>
              </a:spcBef>
              <a:spcAft>
                <a:spcPct val="0"/>
              </a:spcAft>
            </a:pPr>
            <a:r>
              <a:rPr lang="en-US" sz="2400" dirty="0" smtClean="0">
                <a:latin typeface="Calibri" panose="020F0502020204030204" pitchFamily="34" charset="0"/>
                <a:ea typeface="Calibri" panose="020F0502020204030204" pitchFamily="34" charset="0"/>
                <a:cs typeface="Calibri" panose="020F0502020204030204" pitchFamily="34" charset="0"/>
                <a:hlinkClick r:id="rId4"/>
              </a:rPr>
              <a:t>www.SAFHRforHomeowners.com</a:t>
            </a:r>
            <a:r>
              <a:rPr lang="en-US" sz="2400" b="1" dirty="0" smtClean="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5"/>
          <a:stretch>
            <a:fillRect/>
          </a:stretch>
        </p:blipFill>
        <p:spPr>
          <a:xfrm>
            <a:off x="10514410" y="5845318"/>
            <a:ext cx="1542422" cy="890093"/>
          </a:xfrm>
          <a:prstGeom prst="rect">
            <a:avLst/>
          </a:prstGeom>
        </p:spPr>
      </p:pic>
    </p:spTree>
    <p:extLst>
      <p:ext uri="{BB962C8B-B14F-4D97-AF65-F5344CB8AC3E}">
        <p14:creationId xmlns:p14="http://schemas.microsoft.com/office/powerpoint/2010/main" val="4275654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Thank you!</a:t>
            </a:r>
            <a:br>
              <a:rPr lang="en-US" dirty="0" smtClean="0"/>
            </a:br>
            <a:r>
              <a:rPr lang="en-US" dirty="0" smtClean="0"/>
              <a:t/>
            </a:r>
            <a:br>
              <a:rPr lang="en-US" dirty="0" smtClean="0"/>
            </a:br>
            <a:r>
              <a:rPr lang="en-US" sz="1800" dirty="0" smtClean="0"/>
              <a:t>- Missouri housing development commission</a:t>
            </a:r>
            <a:r>
              <a:rPr lang="en-US" sz="1800" dirty="0"/>
              <a:t> -</a:t>
            </a:r>
          </a:p>
        </p:txBody>
      </p:sp>
      <p:pic>
        <p:nvPicPr>
          <p:cNvPr id="1026" name="Picture 2" descr="Missouri Housing Development Commissi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5190" y="4230477"/>
            <a:ext cx="1521619" cy="20932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68423" y="6444600"/>
            <a:ext cx="1855151" cy="369332"/>
          </a:xfrm>
          <a:prstGeom prst="rect">
            <a:avLst/>
          </a:prstGeom>
          <a:noFill/>
        </p:spPr>
        <p:txBody>
          <a:bodyPr wrap="square" rtlCol="0">
            <a:spAutoFit/>
          </a:bodyPr>
          <a:lstStyle/>
          <a:p>
            <a:r>
              <a:rPr lang="en-US" dirty="0" smtClean="0"/>
              <a:t>www.MHDC.com</a:t>
            </a:r>
            <a:endParaRPr lang="en-US" dirty="0"/>
          </a:p>
        </p:txBody>
      </p:sp>
      <p:pic>
        <p:nvPicPr>
          <p:cNvPr id="3" name="Picture 2"/>
          <p:cNvPicPr>
            <a:picLocks noChangeAspect="1"/>
          </p:cNvPicPr>
          <p:nvPr/>
        </p:nvPicPr>
        <p:blipFill>
          <a:blip r:embed="rId3"/>
          <a:stretch>
            <a:fillRect/>
          </a:stretch>
        </p:blipFill>
        <p:spPr>
          <a:xfrm>
            <a:off x="4796500" y="689116"/>
            <a:ext cx="2598995" cy="1499815"/>
          </a:xfrm>
          <a:prstGeom prst="rect">
            <a:avLst/>
          </a:prstGeom>
        </p:spPr>
      </p:pic>
    </p:spTree>
    <p:extLst>
      <p:ext uri="{BB962C8B-B14F-4D97-AF65-F5344CB8AC3E}">
        <p14:creationId xmlns:p14="http://schemas.microsoft.com/office/powerpoint/2010/main" val="1367101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MISSOURI HAF PROGRAM</a:t>
            </a:r>
            <a:endParaRPr lang="en-US" dirty="0"/>
          </a:p>
        </p:txBody>
      </p:sp>
      <p:sp>
        <p:nvSpPr>
          <p:cNvPr id="3" name="Content Placeholder 2"/>
          <p:cNvSpPr>
            <a:spLocks noGrp="1"/>
          </p:cNvSpPr>
          <p:nvPr>
            <p:ph idx="1"/>
          </p:nvPr>
        </p:nvSpPr>
        <p:spPr>
          <a:xfrm>
            <a:off x="2231136" y="2367643"/>
            <a:ext cx="7729728" cy="4261757"/>
          </a:xfrm>
        </p:spPr>
        <p:txBody>
          <a:bodyPr>
            <a:normAutofit/>
          </a:bodyPr>
          <a:lstStyle/>
          <a:p>
            <a:pPr marL="0" indent="0">
              <a:buNone/>
            </a:pPr>
            <a:r>
              <a:rPr lang="en-US"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For eligible applicants who suffered a hardship caused by the pandemic that resulted in a significant financial hardship, HAF assistance may be available. SAFHR for Homeowners offers: </a:t>
            </a:r>
            <a:endParaRPr lang="en-US" dirty="0">
              <a:solidFill>
                <a:schemeClr val="tx1">
                  <a:lumMod val="75000"/>
                </a:schemeClr>
              </a:solidFill>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800" dirty="0">
                <a:solidFill>
                  <a:schemeClr val="tx2">
                    <a:lumMod val="75000"/>
                  </a:schemeClr>
                </a:solidFill>
                <a:latin typeface="Calibri" panose="020F0502020204030204" pitchFamily="34" charset="0"/>
                <a:cs typeface="Calibri" panose="020F0502020204030204" pitchFamily="34" charset="0"/>
              </a:rPr>
              <a:t>Mortgage Reinstatement </a:t>
            </a:r>
          </a:p>
          <a:p>
            <a:pPr marL="0" lvl="1" indent="0">
              <a:buNone/>
            </a:pPr>
            <a:endParaRPr lang="en-US" sz="1800" dirty="0">
              <a:solidFill>
                <a:srgbClr val="E9E3DC">
                  <a:lumMod val="10000"/>
                </a:srgbClr>
              </a:solidFill>
              <a:latin typeface="Calibri" panose="020F0502020204030204" pitchFamily="34" charset="0"/>
              <a:ea typeface="Calibri" panose="020F0502020204030204" pitchFamily="34" charset="0"/>
              <a:cs typeface="Calibri" panose="020F0502020204030204" pitchFamily="34" charset="0"/>
            </a:endParaRPr>
          </a:p>
          <a:p>
            <a:pPr marL="0" lvl="1" indent="0">
              <a:buNone/>
            </a:pPr>
            <a:r>
              <a:rPr lang="en-US" sz="18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Assistance from the program can not exceed $50,000 total per household.  Assistance is in the form of a Non-Recourse Grant. </a:t>
            </a:r>
            <a:endParaRPr lang="en-US" sz="18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1">
              <a:buFont typeface="Arial" panose="020B0604020202020204" pitchFamily="34" charset="0"/>
              <a:buChar char="•"/>
            </a:pPr>
            <a:r>
              <a:rPr lang="en-US" sz="1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HAF assistance can cover payments due </a:t>
            </a:r>
            <a:r>
              <a:rPr lang="en-US" sz="1800" dirty="0" smtClean="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on or after </a:t>
            </a:r>
            <a:r>
              <a:rPr lang="en-US" sz="1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12/1/2019.</a:t>
            </a:r>
          </a:p>
          <a:p>
            <a:pPr marL="342900" lvl="1">
              <a:buFont typeface="Arial" panose="020B0604020202020204" pitchFamily="34" charset="0"/>
              <a:buChar char="•"/>
            </a:pPr>
            <a:r>
              <a:rPr lang="en-US" sz="1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HAF assistance can be combined with loss mitigation options to ensure the best outcome for home stabilization.  This review can may be performed by a HUD Counselor or Legal Counselor, or the servicer in certain circumstances. </a:t>
            </a:r>
          </a:p>
          <a:p>
            <a:endParaRPr lang="en-US" dirty="0"/>
          </a:p>
        </p:txBody>
      </p:sp>
      <p:pic>
        <p:nvPicPr>
          <p:cNvPr id="4" name="Picture 3"/>
          <p:cNvPicPr>
            <a:picLocks noChangeAspect="1"/>
          </p:cNvPicPr>
          <p:nvPr/>
        </p:nvPicPr>
        <p:blipFill>
          <a:blip r:embed="rId2"/>
          <a:stretch>
            <a:fillRect/>
          </a:stretch>
        </p:blipFill>
        <p:spPr>
          <a:xfrm>
            <a:off x="10514409" y="5843580"/>
            <a:ext cx="1542422" cy="890093"/>
          </a:xfrm>
          <a:prstGeom prst="rect">
            <a:avLst/>
          </a:prstGeom>
        </p:spPr>
      </p:pic>
    </p:spTree>
    <p:extLst>
      <p:ext uri="{BB962C8B-B14F-4D97-AF65-F5344CB8AC3E}">
        <p14:creationId xmlns:p14="http://schemas.microsoft.com/office/powerpoint/2010/main" val="1937125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Mortgage reinstatement</a:t>
            </a:r>
            <a:endParaRPr lang="en-US" dirty="0"/>
          </a:p>
        </p:txBody>
      </p:sp>
      <p:sp>
        <p:nvSpPr>
          <p:cNvPr id="3" name="Content Placeholder 2"/>
          <p:cNvSpPr>
            <a:spLocks noGrp="1"/>
          </p:cNvSpPr>
          <p:nvPr>
            <p:ph idx="1"/>
          </p:nvPr>
        </p:nvSpPr>
        <p:spPr/>
        <p:txBody>
          <a:bodyPr/>
          <a:lstStyle/>
          <a:p>
            <a:pPr marL="571500" lvl="1" indent="-342900">
              <a:spcBef>
                <a:spcPts val="0"/>
              </a:spcBef>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Provides up to $50,000 of assistance in a onetime payment to the servicer to bring or help bring mortgage payments current. </a:t>
            </a:r>
          </a:p>
          <a:p>
            <a:pPr marL="571500" lvl="1" indent="-342900">
              <a:spcBef>
                <a:spcPts val="0"/>
              </a:spcBef>
            </a:pP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571500" lvl="1" indent="-342900">
              <a:spcBef>
                <a:spcPts val="0"/>
              </a:spcBef>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delinquent and payments in forbearance caused or contributed to by a qualifying pandemic hardship. Applicant must be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30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or more days delinquent or in a forbearance owing for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2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or more payments. </a:t>
            </a:r>
          </a:p>
          <a:p>
            <a:endParaRPr lang="en-US" dirty="0"/>
          </a:p>
        </p:txBody>
      </p:sp>
      <p:pic>
        <p:nvPicPr>
          <p:cNvPr id="4" name="Picture 3"/>
          <p:cNvPicPr>
            <a:picLocks noChangeAspect="1"/>
          </p:cNvPicPr>
          <p:nvPr/>
        </p:nvPicPr>
        <p:blipFill>
          <a:blip r:embed="rId2"/>
          <a:stretch>
            <a:fillRect/>
          </a:stretch>
        </p:blipFill>
        <p:spPr>
          <a:xfrm>
            <a:off x="10514410" y="5852321"/>
            <a:ext cx="1542422" cy="890093"/>
          </a:xfrm>
          <a:prstGeom prst="rect">
            <a:avLst/>
          </a:prstGeom>
        </p:spPr>
      </p:pic>
    </p:spTree>
    <p:extLst>
      <p:ext uri="{BB962C8B-B14F-4D97-AF65-F5344CB8AC3E}">
        <p14:creationId xmlns:p14="http://schemas.microsoft.com/office/powerpoint/2010/main" val="4121566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272" y="4019601"/>
            <a:ext cx="8991600" cy="1645920"/>
          </a:xfrm>
        </p:spPr>
        <p:txBody>
          <a:bodyPr/>
          <a:lstStyle/>
          <a:p>
            <a:r>
              <a:rPr lang="en-US" dirty="0" smtClean="0"/>
              <a:t>Common data file</a:t>
            </a:r>
            <a:endParaRPr lang="en-US" dirty="0"/>
          </a:p>
        </p:txBody>
      </p:sp>
      <p:pic>
        <p:nvPicPr>
          <p:cNvPr id="4" name="Picture 3" descr="Icon&#10;&#10;Description automatically generated">
            <a:extLst>
              <a:ext uri="{FF2B5EF4-FFF2-40B4-BE49-F238E27FC236}">
                <a16:creationId xmlns:a16="http://schemas.microsoft.com/office/drawing/2014/main" id="{8B6E6D26-2DF0-45BB-9026-F0EFDF2BB7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9091" t="6038" r="-2" b="5719"/>
          <a:stretch/>
        </p:blipFill>
        <p:spPr>
          <a:xfrm>
            <a:off x="0" y="0"/>
            <a:ext cx="3765692" cy="3655177"/>
          </a:xfrm>
          <a:prstGeom prst="rect">
            <a:avLst/>
          </a:prstGeom>
        </p:spPr>
      </p:pic>
    </p:spTree>
    <p:extLst>
      <p:ext uri="{BB962C8B-B14F-4D97-AF65-F5344CB8AC3E}">
        <p14:creationId xmlns:p14="http://schemas.microsoft.com/office/powerpoint/2010/main" val="3831461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38116"/>
            <a:ext cx="7729728" cy="1188720"/>
          </a:xfrm>
        </p:spPr>
        <p:txBody>
          <a:bodyPr/>
          <a:lstStyle/>
          <a:p>
            <a:r>
              <a:rPr lang="en-US" dirty="0" smtClean="0"/>
              <a:t>What is the common data file?</a:t>
            </a:r>
            <a:endParaRPr lang="en-US" dirty="0"/>
          </a:p>
        </p:txBody>
      </p:sp>
      <p:sp>
        <p:nvSpPr>
          <p:cNvPr id="3" name="Content Placeholder 2"/>
          <p:cNvSpPr>
            <a:spLocks noGrp="1"/>
          </p:cNvSpPr>
          <p:nvPr>
            <p:ph idx="1"/>
          </p:nvPr>
        </p:nvSpPr>
        <p:spPr>
          <a:xfrm>
            <a:off x="2231136" y="2131854"/>
            <a:ext cx="7729728" cy="3101983"/>
          </a:xfrm>
        </p:spPr>
        <p:txBody>
          <a:bodyPr>
            <a:noAutofit/>
          </a:bodyPr>
          <a:lstStyle/>
          <a:p>
            <a:pPr marL="0" indent="0">
              <a:buNone/>
            </a:pPr>
            <a:r>
              <a:rPr lang="en-US" sz="1600" dirty="0">
                <a:solidFill>
                  <a:schemeClr val="tx1">
                    <a:lumMod val="75000"/>
                  </a:schemeClr>
                </a:solidFill>
                <a:latin typeface="Calibri" panose="020F0502020204030204" pitchFamily="34" charset="0"/>
                <a:cs typeface="Calibri" panose="020F0502020204030204" pitchFamily="34" charset="0"/>
              </a:rPr>
              <a:t>In order for us to effectively and efficiently provide the very best service to the homeowner, a standard means of communication was necessary.  The U.S. Department of Treasury created a way for the state’s Housing Finance Agency (HFA) and the lender or servicer to “communicate” with one another on behalf of the borrower, called the Common Data File (CDF).   </a:t>
            </a:r>
          </a:p>
          <a:p>
            <a:endParaRPr lang="en-US" sz="1600" dirty="0">
              <a:solidFill>
                <a:schemeClr val="tx1">
                  <a:lumMod val="75000"/>
                </a:schemeClr>
              </a:solidFill>
              <a:latin typeface="Calibri" panose="020F0502020204030204" pitchFamily="34" charset="0"/>
              <a:cs typeface="Calibri" panose="020F0502020204030204" pitchFamily="34" charset="0"/>
            </a:endParaRPr>
          </a:p>
          <a:p>
            <a:pPr marL="0" indent="0">
              <a:buNone/>
            </a:pPr>
            <a:r>
              <a:rPr lang="en-US" sz="1600" dirty="0" smtClean="0">
                <a:solidFill>
                  <a:schemeClr val="tx1">
                    <a:lumMod val="75000"/>
                  </a:schemeClr>
                </a:solidFill>
                <a:latin typeface="Calibri" panose="020F0502020204030204" pitchFamily="34" charset="0"/>
                <a:cs typeface="Calibri" panose="020F0502020204030204" pitchFamily="34" charset="0"/>
              </a:rPr>
              <a:t>Essentially </a:t>
            </a:r>
            <a:r>
              <a:rPr lang="en-US" sz="1600" dirty="0">
                <a:solidFill>
                  <a:schemeClr val="tx1">
                    <a:lumMod val="75000"/>
                  </a:schemeClr>
                </a:solidFill>
                <a:latin typeface="Calibri" panose="020F0502020204030204" pitchFamily="34" charset="0"/>
                <a:cs typeface="Calibri" panose="020F0502020204030204" pitchFamily="34" charset="0"/>
              </a:rPr>
              <a:t>the CDF is an Excel file that contains data regarding the borrower’s loan including lender specific information. The communication begins when the HFA sends a CDF (I) Record to the lender or servicer that indicates the assistance program being considered. </a:t>
            </a:r>
          </a:p>
          <a:p>
            <a:endParaRPr lang="en-US" sz="1600" dirty="0">
              <a:solidFill>
                <a:schemeClr val="tx1">
                  <a:lumMod val="75000"/>
                </a:schemeClr>
              </a:solidFill>
              <a:latin typeface="Calibri" panose="020F0502020204030204" pitchFamily="34" charset="0"/>
              <a:cs typeface="Calibri" panose="020F0502020204030204" pitchFamily="34" charset="0"/>
            </a:endParaRPr>
          </a:p>
          <a:p>
            <a:pPr marL="0" indent="0">
              <a:buNone/>
            </a:pPr>
            <a:r>
              <a:rPr lang="en-US" sz="1600" dirty="0" smtClean="0">
                <a:solidFill>
                  <a:schemeClr val="tx1">
                    <a:lumMod val="75000"/>
                  </a:schemeClr>
                </a:solidFill>
                <a:latin typeface="Calibri" panose="020F0502020204030204" pitchFamily="34" charset="0"/>
                <a:cs typeface="Calibri" panose="020F0502020204030204" pitchFamily="34" charset="0"/>
              </a:rPr>
              <a:t>The </a:t>
            </a:r>
            <a:r>
              <a:rPr lang="en-US" sz="1600" dirty="0">
                <a:solidFill>
                  <a:schemeClr val="tx1">
                    <a:lumMod val="75000"/>
                  </a:schemeClr>
                </a:solidFill>
                <a:latin typeface="Calibri" panose="020F0502020204030204" pitchFamily="34" charset="0"/>
                <a:cs typeface="Calibri" panose="020F0502020204030204" pitchFamily="34" charset="0"/>
              </a:rPr>
              <a:t>CDF is a uniform way for the HFA and the lender/servicer to distribute and receive the borrower’s loan information including approval, objection, payment information, servicer transfers, and program withdrawals and terminations. </a:t>
            </a:r>
          </a:p>
        </p:txBody>
      </p:sp>
      <p:pic>
        <p:nvPicPr>
          <p:cNvPr id="4" name="Picture 3"/>
          <p:cNvPicPr>
            <a:picLocks noChangeAspect="1"/>
          </p:cNvPicPr>
          <p:nvPr/>
        </p:nvPicPr>
        <p:blipFill>
          <a:blip r:embed="rId2"/>
          <a:stretch>
            <a:fillRect/>
          </a:stretch>
        </p:blipFill>
        <p:spPr>
          <a:xfrm>
            <a:off x="10490346" y="5831426"/>
            <a:ext cx="1542422" cy="890093"/>
          </a:xfrm>
          <a:prstGeom prst="rect">
            <a:avLst/>
          </a:prstGeom>
        </p:spPr>
      </p:pic>
    </p:spTree>
    <p:extLst>
      <p:ext uri="{BB962C8B-B14F-4D97-AF65-F5344CB8AC3E}">
        <p14:creationId xmlns:p14="http://schemas.microsoft.com/office/powerpoint/2010/main" val="689347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26760"/>
            <a:ext cx="7729728" cy="1188720"/>
          </a:xfrm>
        </p:spPr>
        <p:txBody>
          <a:bodyPr/>
          <a:lstStyle/>
          <a:p>
            <a:r>
              <a:rPr lang="en-US" dirty="0" smtClean="0"/>
              <a:t>Common data file excel spreadsheet</a:t>
            </a:r>
            <a:endParaRPr lang="en-US" dirty="0"/>
          </a:p>
        </p:txBody>
      </p:sp>
      <p:sp>
        <p:nvSpPr>
          <p:cNvPr id="4" name="Text Placeholder 3"/>
          <p:cNvSpPr>
            <a:spLocks noGrp="1"/>
          </p:cNvSpPr>
          <p:nvPr>
            <p:ph sz="half" idx="2"/>
          </p:nvPr>
        </p:nvSpPr>
        <p:spPr>
          <a:xfrm>
            <a:off x="2231137" y="1547181"/>
            <a:ext cx="7729728" cy="3101982"/>
          </a:xfrm>
        </p:spPr>
        <p:txBody>
          <a:bodyPr>
            <a:normAutofit/>
          </a:bodyPr>
          <a:lstStyle/>
          <a:p>
            <a:pPr marL="0" lvl="0" indent="0" algn="ctr">
              <a:buClr>
                <a:srgbClr val="80C0C8"/>
              </a:buClr>
              <a:buNone/>
            </a:pPr>
            <a:r>
              <a:rPr lang="en-US" sz="1400" dirty="0">
                <a:solidFill>
                  <a:schemeClr val="tx1">
                    <a:lumMod val="75000"/>
                  </a:schemeClr>
                </a:solidFill>
              </a:rPr>
              <a:t>CDF is an Excel file that contains data regarding the borrower’s loan including lender specific information.  Treasury has provided the current version of this spreadsheet. It is the Final Common Data File V.7.3 Data Dictionary.</a:t>
            </a:r>
            <a:endParaRPr lang="en-US" sz="1200" dirty="0">
              <a:solidFill>
                <a:schemeClr val="tx1">
                  <a:lumMod val="75000"/>
                </a:schemeClr>
              </a:solidFill>
            </a:endParaRPr>
          </a:p>
          <a:p>
            <a:endParaRPr lang="en-US" sz="1600" dirty="0">
              <a:solidFill>
                <a:schemeClr val="bg1"/>
              </a:solidFill>
            </a:endParaRPr>
          </a:p>
        </p:txBody>
      </p:sp>
      <p:pic>
        <p:nvPicPr>
          <p:cNvPr id="5" name="Picture 4"/>
          <p:cNvPicPr>
            <a:picLocks noChangeAspect="1"/>
          </p:cNvPicPr>
          <p:nvPr/>
        </p:nvPicPr>
        <p:blipFill rotWithShape="1">
          <a:blip r:embed="rId2"/>
          <a:srcRect l="53246" t="29474" r="16272" b="20351"/>
          <a:stretch/>
        </p:blipFill>
        <p:spPr>
          <a:xfrm>
            <a:off x="2049519" y="2294984"/>
            <a:ext cx="8092960" cy="4162926"/>
          </a:xfrm>
          <a:prstGeom prst="rect">
            <a:avLst/>
          </a:prstGeom>
        </p:spPr>
      </p:pic>
      <p:pic>
        <p:nvPicPr>
          <p:cNvPr id="3" name="Picture 2"/>
          <p:cNvPicPr>
            <a:picLocks noChangeAspect="1"/>
          </p:cNvPicPr>
          <p:nvPr/>
        </p:nvPicPr>
        <p:blipFill>
          <a:blip r:embed="rId3"/>
          <a:stretch>
            <a:fillRect/>
          </a:stretch>
        </p:blipFill>
        <p:spPr>
          <a:xfrm>
            <a:off x="10506388" y="5839448"/>
            <a:ext cx="1542422" cy="890093"/>
          </a:xfrm>
          <a:prstGeom prst="rect">
            <a:avLst/>
          </a:prstGeom>
        </p:spPr>
      </p:pic>
    </p:spTree>
    <p:extLst>
      <p:ext uri="{BB962C8B-B14F-4D97-AF65-F5344CB8AC3E}">
        <p14:creationId xmlns:p14="http://schemas.microsoft.com/office/powerpoint/2010/main" val="204530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Data File v.7.3 Data Dictionary</a:t>
            </a:r>
          </a:p>
        </p:txBody>
      </p:sp>
      <p:sp>
        <p:nvSpPr>
          <p:cNvPr id="3" name="Content Placeholder 2"/>
          <p:cNvSpPr>
            <a:spLocks noGrp="1"/>
          </p:cNvSpPr>
          <p:nvPr>
            <p:ph idx="1"/>
          </p:nvPr>
        </p:nvSpPr>
        <p:spPr>
          <a:xfrm>
            <a:off x="2231136" y="2638044"/>
            <a:ext cx="7729728" cy="3682545"/>
          </a:xfrm>
        </p:spPr>
        <p:txBody>
          <a:bodyPr>
            <a:normAutofit fontScale="92500"/>
          </a:bodyPr>
          <a:lstStyle/>
          <a:p>
            <a:pPr marL="342900" indent="-342900">
              <a:lnSpc>
                <a:spcPct val="115000"/>
              </a:lnSpc>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CDF Columns E through U provide a brief description of each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Record Type</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Record Types are assigned for exclusive use by a servicer </a:t>
            </a:r>
            <a:r>
              <a:rPr lang="en-US" sz="1600"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or</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state agency. Each record supports an exchange of information during a unique phase of HAF transaction processing. (e.g., at time of application, underwriting/eligibility determination, funding, quality control, etc.) </a:t>
            </a:r>
          </a:p>
          <a:p>
            <a:pPr marL="342900" indent="-342900">
              <a:lnSpc>
                <a:spcPct val="115000"/>
              </a:lnSpc>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Note that all data points are designated as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andatory,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C</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onditional or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O</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ptional in relation to Data Fields and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Record Types</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p>
          <a:p>
            <a:pPr marL="342900" indent="-342900">
              <a:lnSpc>
                <a:spcPct val="115000"/>
              </a:lnSpc>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When reading the CDF Data Dictionary, pay close attention to the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Conditions Under Which Data is Required</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and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Rule Details</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columns as they often provide important information regarding the M, C or O designation. </a:t>
            </a:r>
          </a:p>
          <a:p>
            <a:pPr marL="1028700" lvl="1" indent="-342900">
              <a:lnSpc>
                <a:spcPct val="115000"/>
              </a:lnSpc>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Example: </a:t>
            </a:r>
            <a:r>
              <a:rPr lang="en-US"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Some </a:t>
            </a: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Data Points are </a:t>
            </a: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andatory for a certain Record Type; however, 	the </a:t>
            </a: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Condition Under Which Data is Required </a:t>
            </a: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field specifies if the 	</a:t>
            </a: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andatory designation is for some or all programs</a:t>
            </a:r>
            <a:endParaRPr lang="en-US" dirty="0">
              <a:solidFill>
                <a:srgbClr val="002060"/>
              </a:solidFill>
              <a:latin typeface="Calibri" panose="020F0502020204030204" pitchFamily="34" charset="0"/>
              <a:cs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10506389" y="5847469"/>
            <a:ext cx="1542422" cy="890093"/>
          </a:xfrm>
          <a:prstGeom prst="rect">
            <a:avLst/>
          </a:prstGeom>
        </p:spPr>
      </p:pic>
    </p:spTree>
    <p:extLst>
      <p:ext uri="{BB962C8B-B14F-4D97-AF65-F5344CB8AC3E}">
        <p14:creationId xmlns:p14="http://schemas.microsoft.com/office/powerpoint/2010/main" val="2280520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Custom 8">
      <a:dk1>
        <a:srgbClr val="284A91"/>
      </a:dk1>
      <a:lt1>
        <a:srgbClr val="FFFFFF"/>
      </a:lt1>
      <a:dk2>
        <a:srgbClr val="4A5356"/>
      </a:dk2>
      <a:lt2>
        <a:srgbClr val="E8E3CE"/>
      </a:lt2>
      <a:accent1>
        <a:srgbClr val="80C0C8"/>
      </a:accent1>
      <a:accent2>
        <a:srgbClr val="80C0C8"/>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951</TotalTime>
  <Words>5767</Words>
  <Application>Microsoft Office PowerPoint</Application>
  <PresentationFormat>Widescreen</PresentationFormat>
  <Paragraphs>802</Paragraphs>
  <Slides>38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Arial Narrow</vt:lpstr>
      <vt:lpstr>Calibri</vt:lpstr>
      <vt:lpstr>Cambria Math</vt:lpstr>
      <vt:lpstr>Gill Sans MT</vt:lpstr>
      <vt:lpstr>Ink Free</vt:lpstr>
      <vt:lpstr>Symbol</vt:lpstr>
      <vt:lpstr>Times New Roman</vt:lpstr>
      <vt:lpstr>Trebuchet MS</vt:lpstr>
      <vt:lpstr>Wingdings</vt:lpstr>
      <vt:lpstr>Parcel</vt:lpstr>
      <vt:lpstr>COMMON DATA FILE MANUAL</vt:lpstr>
      <vt:lpstr>HOMEOWNER ASSISTANCE FUND</vt:lpstr>
      <vt:lpstr>HOMEOWNER AND HOME ELIGIBILITY</vt:lpstr>
      <vt:lpstr>MISSOURI HAF PROGRAM</vt:lpstr>
      <vt:lpstr>Mortgage reinstatement</vt:lpstr>
      <vt:lpstr>Common data file</vt:lpstr>
      <vt:lpstr>What is the common data file?</vt:lpstr>
      <vt:lpstr>Common data file excel spreadsheet</vt:lpstr>
      <vt:lpstr>Common Data File v.7.3 Data Dictionary</vt:lpstr>
      <vt:lpstr>CDF v.7.3 Data Dictionary- Sample View</vt:lpstr>
      <vt:lpstr>PowerPoint Presentation</vt:lpstr>
      <vt:lpstr> CDF Record Types, Definitions &amp; Flow</vt:lpstr>
      <vt:lpstr>COMMON DATA FILE  - PROGRAM RECORD TYPES</vt:lpstr>
      <vt:lpstr> CDF Record Overview - Approved</vt:lpstr>
      <vt:lpstr>CDF RECORDS &amp; PROGRAM TYPES</vt:lpstr>
      <vt:lpstr>CDF RECORDS &amp; PROGRAM TYPES</vt:lpstr>
      <vt:lpstr>CDF RECORDS &amp; PROGRAM TYPES</vt:lpstr>
      <vt:lpstr>What to expect when receiving an  I (Inquiry) Record</vt:lpstr>
      <vt:lpstr>Reinstatement Program – “I” Record</vt:lpstr>
      <vt:lpstr> Reinstatement Program – CDF Flow</vt:lpstr>
      <vt:lpstr> Reinstatement Program – Process </vt:lpstr>
      <vt:lpstr>RECORD PREPARATION</vt:lpstr>
      <vt:lpstr>Attention!!!</vt:lpstr>
      <vt:lpstr>Reinstatement Program –  “V” RecOrd</vt:lpstr>
      <vt:lpstr> Preparing a Validation Record  (V Record)  Part 1  M= MANDATORY/ O= OPTIONAL/ C= CONDITIONAL </vt:lpstr>
      <vt:lpstr> Preparing a Validation Record  (V Record)  Part 2</vt:lpstr>
      <vt:lpstr>Preparing a Validation Record  (V Record)  Part 3</vt:lpstr>
      <vt:lpstr>Preparing a Validation Record  (V Record)  Part 4</vt:lpstr>
      <vt:lpstr>Preparing a Validation Record  (V Record)  Part 5</vt:lpstr>
      <vt:lpstr>Preparing an Objection Record  (O Record)</vt:lpstr>
      <vt:lpstr>B RECORD STATE BULK PAYMENT DISBURSEMENT RECORD</vt:lpstr>
      <vt:lpstr>Preparing a Payment applied Record  (P Record)</vt:lpstr>
      <vt:lpstr>  Assistance OVERAGES  </vt:lpstr>
      <vt:lpstr>Preparing a Return Record  (R Record)</vt:lpstr>
      <vt:lpstr>CDF FILE NAMING CONVENTION</vt:lpstr>
      <vt:lpstr>CDF Frequently Asked Questions</vt:lpstr>
      <vt:lpstr>Missouri Safhr for  homeowners PROGRAM</vt:lpstr>
      <vt:lpstr>Thank you!  - Missouri housing development commission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DATA FILE MANUAL</dc:title>
  <dc:creator>Rachel Hollinberger</dc:creator>
  <cp:lastModifiedBy>Rachel Hollinberger</cp:lastModifiedBy>
  <cp:revision>47</cp:revision>
  <dcterms:created xsi:type="dcterms:W3CDTF">2022-03-15T13:45:26Z</dcterms:created>
  <dcterms:modified xsi:type="dcterms:W3CDTF">2022-03-25T20:26:17Z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